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 id="2147483690" r:id="rId3"/>
    <p:sldMasterId id="2147483694" r:id="rId4"/>
    <p:sldMasterId id="2147483696" r:id="rId5"/>
    <p:sldMasterId id="2147483699" r:id="rId6"/>
    <p:sldMasterId id="2147483701" r:id="rId7"/>
    <p:sldMasterId id="2147483705" r:id="rId8"/>
    <p:sldMasterId id="2147483710" r:id="rId9"/>
  </p:sldMasterIdLst>
  <p:sldIdLst>
    <p:sldId id="276" r:id="rId10"/>
    <p:sldId id="277" r:id="rId11"/>
    <p:sldId id="280" r:id="rId12"/>
    <p:sldId id="278" r:id="rId13"/>
    <p:sldId id="279" r:id="rId14"/>
    <p:sldId id="288" r:id="rId15"/>
    <p:sldId id="281" r:id="rId16"/>
    <p:sldId id="297" r:id="rId17"/>
    <p:sldId id="293" r:id="rId18"/>
    <p:sldId id="290" r:id="rId19"/>
    <p:sldId id="289" r:id="rId20"/>
    <p:sldId id="294" r:id="rId21"/>
    <p:sldId id="257" r:id="rId22"/>
    <p:sldId id="295" r:id="rId23"/>
    <p:sldId id="296" r:id="rId24"/>
    <p:sldId id="282" r:id="rId25"/>
    <p:sldId id="291" r:id="rId26"/>
    <p:sldId id="283" r:id="rId27"/>
    <p:sldId id="287" r:id="rId28"/>
    <p:sldId id="292" r:id="rId29"/>
    <p:sldId id="265" r:id="rId30"/>
    <p:sldId id="285" r:id="rId31"/>
    <p:sldId id="2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3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7776B-02B5-4F04-A4FF-82743EBCBFB2}" type="doc">
      <dgm:prSet loTypeId="urn:microsoft.com/office/officeart/2005/8/layout/process1" loCatId="process" qsTypeId="urn:microsoft.com/office/officeart/2005/8/quickstyle/simple1" qsCatId="simple" csTypeId="urn:microsoft.com/office/officeart/2005/8/colors/colorful5" csCatId="colorful" phldr="1"/>
      <dgm:spPr/>
    </dgm:pt>
    <dgm:pt modelId="{B6F1AF06-D25A-4421-9CB5-FAF22708770F}">
      <dgm:prSet phldrT="[Text]"/>
      <dgm:spPr/>
      <dgm:t>
        <a:bodyPr/>
        <a:lstStyle/>
        <a:p>
          <a:r>
            <a:rPr lang="en-US" dirty="0"/>
            <a:t>Requirements Analysis</a:t>
          </a:r>
        </a:p>
      </dgm:t>
    </dgm:pt>
    <dgm:pt modelId="{734AE9C8-5119-4A23-889D-82746179AB0C}" type="parTrans" cxnId="{18AACAA8-81A9-4F60-9486-82A3397D642F}">
      <dgm:prSet/>
      <dgm:spPr/>
      <dgm:t>
        <a:bodyPr/>
        <a:lstStyle/>
        <a:p>
          <a:endParaRPr lang="en-US"/>
        </a:p>
      </dgm:t>
    </dgm:pt>
    <dgm:pt modelId="{C548B3B0-409C-46D6-BF51-119B8F0E20DE}" type="sibTrans" cxnId="{18AACAA8-81A9-4F60-9486-82A3397D642F}">
      <dgm:prSet/>
      <dgm:spPr/>
      <dgm:t>
        <a:bodyPr/>
        <a:lstStyle/>
        <a:p>
          <a:endParaRPr lang="en-US"/>
        </a:p>
      </dgm:t>
    </dgm:pt>
    <dgm:pt modelId="{D8336811-3C2E-4FEE-BD61-CD2BEEEA303A}">
      <dgm:prSet phldrT="[Text]"/>
      <dgm:spPr/>
      <dgm:t>
        <a:bodyPr/>
        <a:lstStyle/>
        <a:p>
          <a:r>
            <a:rPr lang="en-US" dirty="0"/>
            <a:t>Database Designing</a:t>
          </a:r>
        </a:p>
      </dgm:t>
    </dgm:pt>
    <dgm:pt modelId="{BEDDA229-0B74-4539-8114-5EDA1B1DDE55}" type="parTrans" cxnId="{4758300A-20CB-45A8-8D02-955C8DF37D70}">
      <dgm:prSet/>
      <dgm:spPr/>
      <dgm:t>
        <a:bodyPr/>
        <a:lstStyle/>
        <a:p>
          <a:endParaRPr lang="en-US"/>
        </a:p>
      </dgm:t>
    </dgm:pt>
    <dgm:pt modelId="{F34314C0-46EB-4F02-88F3-323C1DE9C29A}" type="sibTrans" cxnId="{4758300A-20CB-45A8-8D02-955C8DF37D70}">
      <dgm:prSet/>
      <dgm:spPr/>
      <dgm:t>
        <a:bodyPr/>
        <a:lstStyle/>
        <a:p>
          <a:endParaRPr lang="en-US"/>
        </a:p>
      </dgm:t>
    </dgm:pt>
    <dgm:pt modelId="{A5631C14-602D-4BE8-8F4E-447D1A2FC459}">
      <dgm:prSet phldrT="[Text]"/>
      <dgm:spPr/>
      <dgm:t>
        <a:bodyPr/>
        <a:lstStyle/>
        <a:p>
          <a:r>
            <a:rPr lang="en-US" dirty="0"/>
            <a:t>Implementation</a:t>
          </a:r>
        </a:p>
      </dgm:t>
    </dgm:pt>
    <dgm:pt modelId="{A94ED854-A79C-4F1B-9845-A69441F15FE0}" type="parTrans" cxnId="{85B84493-1ECF-498A-8D5A-B96F4CC2B463}">
      <dgm:prSet/>
      <dgm:spPr/>
      <dgm:t>
        <a:bodyPr/>
        <a:lstStyle/>
        <a:p>
          <a:endParaRPr lang="en-US"/>
        </a:p>
      </dgm:t>
    </dgm:pt>
    <dgm:pt modelId="{56417277-0C55-4087-ADF2-9172F63E712A}" type="sibTrans" cxnId="{85B84493-1ECF-498A-8D5A-B96F4CC2B463}">
      <dgm:prSet/>
      <dgm:spPr/>
      <dgm:t>
        <a:bodyPr/>
        <a:lstStyle/>
        <a:p>
          <a:endParaRPr lang="en-US"/>
        </a:p>
      </dgm:t>
    </dgm:pt>
    <dgm:pt modelId="{2E662CD7-740B-48C7-A556-BC83289FEDF2}" type="pres">
      <dgm:prSet presAssocID="{FFC7776B-02B5-4F04-A4FF-82743EBCBFB2}" presName="Name0" presStyleCnt="0">
        <dgm:presLayoutVars>
          <dgm:dir/>
          <dgm:resizeHandles val="exact"/>
        </dgm:presLayoutVars>
      </dgm:prSet>
      <dgm:spPr/>
    </dgm:pt>
    <dgm:pt modelId="{121052B4-7577-49B4-9C7C-6F29B9E93380}" type="pres">
      <dgm:prSet presAssocID="{B6F1AF06-D25A-4421-9CB5-FAF22708770F}" presName="node" presStyleLbl="node1" presStyleIdx="0" presStyleCnt="3">
        <dgm:presLayoutVars>
          <dgm:bulletEnabled val="1"/>
        </dgm:presLayoutVars>
      </dgm:prSet>
      <dgm:spPr/>
    </dgm:pt>
    <dgm:pt modelId="{75FB37BA-042D-483C-B909-47F307799732}" type="pres">
      <dgm:prSet presAssocID="{C548B3B0-409C-46D6-BF51-119B8F0E20DE}" presName="sibTrans" presStyleLbl="sibTrans2D1" presStyleIdx="0" presStyleCnt="2"/>
      <dgm:spPr/>
    </dgm:pt>
    <dgm:pt modelId="{70490FA5-2027-4563-87D4-9C6845345C38}" type="pres">
      <dgm:prSet presAssocID="{C548B3B0-409C-46D6-BF51-119B8F0E20DE}" presName="connectorText" presStyleLbl="sibTrans2D1" presStyleIdx="0" presStyleCnt="2"/>
      <dgm:spPr/>
    </dgm:pt>
    <dgm:pt modelId="{FA87EB88-5EBD-44AA-82F1-3D7B6EF8A321}" type="pres">
      <dgm:prSet presAssocID="{D8336811-3C2E-4FEE-BD61-CD2BEEEA303A}" presName="node" presStyleLbl="node1" presStyleIdx="1" presStyleCnt="3">
        <dgm:presLayoutVars>
          <dgm:bulletEnabled val="1"/>
        </dgm:presLayoutVars>
      </dgm:prSet>
      <dgm:spPr/>
    </dgm:pt>
    <dgm:pt modelId="{4CF34478-75CF-4ABB-9B41-563D24E6BC04}" type="pres">
      <dgm:prSet presAssocID="{F34314C0-46EB-4F02-88F3-323C1DE9C29A}" presName="sibTrans" presStyleLbl="sibTrans2D1" presStyleIdx="1" presStyleCnt="2"/>
      <dgm:spPr/>
    </dgm:pt>
    <dgm:pt modelId="{23ED07E0-FC31-446A-BA8F-B647E51AEB07}" type="pres">
      <dgm:prSet presAssocID="{F34314C0-46EB-4F02-88F3-323C1DE9C29A}" presName="connectorText" presStyleLbl="sibTrans2D1" presStyleIdx="1" presStyleCnt="2"/>
      <dgm:spPr/>
    </dgm:pt>
    <dgm:pt modelId="{D1679D77-AE6B-41A5-AAA4-61CEBC5CB46A}" type="pres">
      <dgm:prSet presAssocID="{A5631C14-602D-4BE8-8F4E-447D1A2FC459}" presName="node" presStyleLbl="node1" presStyleIdx="2" presStyleCnt="3">
        <dgm:presLayoutVars>
          <dgm:bulletEnabled val="1"/>
        </dgm:presLayoutVars>
      </dgm:prSet>
      <dgm:spPr/>
    </dgm:pt>
  </dgm:ptLst>
  <dgm:cxnLst>
    <dgm:cxn modelId="{4758300A-20CB-45A8-8D02-955C8DF37D70}" srcId="{FFC7776B-02B5-4F04-A4FF-82743EBCBFB2}" destId="{D8336811-3C2E-4FEE-BD61-CD2BEEEA303A}" srcOrd="1" destOrd="0" parTransId="{BEDDA229-0B74-4539-8114-5EDA1B1DDE55}" sibTransId="{F34314C0-46EB-4F02-88F3-323C1DE9C29A}"/>
    <dgm:cxn modelId="{66D9644C-6C9B-4FD8-A73A-AC510CDE0C8B}" type="presOf" srcId="{F34314C0-46EB-4F02-88F3-323C1DE9C29A}" destId="{23ED07E0-FC31-446A-BA8F-B647E51AEB07}" srcOrd="1" destOrd="0" presId="urn:microsoft.com/office/officeart/2005/8/layout/process1"/>
    <dgm:cxn modelId="{7507F56F-8107-40D0-A77B-0BE01ECAF2A7}" type="presOf" srcId="{B6F1AF06-D25A-4421-9CB5-FAF22708770F}" destId="{121052B4-7577-49B4-9C7C-6F29B9E93380}" srcOrd="0" destOrd="0" presId="urn:microsoft.com/office/officeart/2005/8/layout/process1"/>
    <dgm:cxn modelId="{BD6D3055-CC8B-4021-B93B-91133D023546}" type="presOf" srcId="{A5631C14-602D-4BE8-8F4E-447D1A2FC459}" destId="{D1679D77-AE6B-41A5-AAA4-61CEBC5CB46A}" srcOrd="0" destOrd="0" presId="urn:microsoft.com/office/officeart/2005/8/layout/process1"/>
    <dgm:cxn modelId="{A93FA892-537B-48D2-812A-E7E22494FA3B}" type="presOf" srcId="{C548B3B0-409C-46D6-BF51-119B8F0E20DE}" destId="{70490FA5-2027-4563-87D4-9C6845345C38}" srcOrd="1" destOrd="0" presId="urn:microsoft.com/office/officeart/2005/8/layout/process1"/>
    <dgm:cxn modelId="{85B84493-1ECF-498A-8D5A-B96F4CC2B463}" srcId="{FFC7776B-02B5-4F04-A4FF-82743EBCBFB2}" destId="{A5631C14-602D-4BE8-8F4E-447D1A2FC459}" srcOrd="2" destOrd="0" parTransId="{A94ED854-A79C-4F1B-9845-A69441F15FE0}" sibTransId="{56417277-0C55-4087-ADF2-9172F63E712A}"/>
    <dgm:cxn modelId="{18AACAA8-81A9-4F60-9486-82A3397D642F}" srcId="{FFC7776B-02B5-4F04-A4FF-82743EBCBFB2}" destId="{B6F1AF06-D25A-4421-9CB5-FAF22708770F}" srcOrd="0" destOrd="0" parTransId="{734AE9C8-5119-4A23-889D-82746179AB0C}" sibTransId="{C548B3B0-409C-46D6-BF51-119B8F0E20DE}"/>
    <dgm:cxn modelId="{388013C5-68CB-4487-9D92-F7038EE28B98}" type="presOf" srcId="{FFC7776B-02B5-4F04-A4FF-82743EBCBFB2}" destId="{2E662CD7-740B-48C7-A556-BC83289FEDF2}" srcOrd="0" destOrd="0" presId="urn:microsoft.com/office/officeart/2005/8/layout/process1"/>
    <dgm:cxn modelId="{1624F5D8-BF25-427E-9414-40734B553C41}" type="presOf" srcId="{F34314C0-46EB-4F02-88F3-323C1DE9C29A}" destId="{4CF34478-75CF-4ABB-9B41-563D24E6BC04}" srcOrd="0" destOrd="0" presId="urn:microsoft.com/office/officeart/2005/8/layout/process1"/>
    <dgm:cxn modelId="{36EFDEFB-E4F4-43B5-AEB2-D078C5840CA7}" type="presOf" srcId="{D8336811-3C2E-4FEE-BD61-CD2BEEEA303A}" destId="{FA87EB88-5EBD-44AA-82F1-3D7B6EF8A321}" srcOrd="0" destOrd="0" presId="urn:microsoft.com/office/officeart/2005/8/layout/process1"/>
    <dgm:cxn modelId="{614543FE-D606-4844-833D-51C27CD3B5CA}" type="presOf" srcId="{C548B3B0-409C-46D6-BF51-119B8F0E20DE}" destId="{75FB37BA-042D-483C-B909-47F307799732}" srcOrd="0" destOrd="0" presId="urn:microsoft.com/office/officeart/2005/8/layout/process1"/>
    <dgm:cxn modelId="{9B4A4D91-E55F-4A2B-B6B6-4E36B5B587D7}" type="presParOf" srcId="{2E662CD7-740B-48C7-A556-BC83289FEDF2}" destId="{121052B4-7577-49B4-9C7C-6F29B9E93380}" srcOrd="0" destOrd="0" presId="urn:microsoft.com/office/officeart/2005/8/layout/process1"/>
    <dgm:cxn modelId="{2DBEC54B-E869-47D7-9057-81D80C7B1D81}" type="presParOf" srcId="{2E662CD7-740B-48C7-A556-BC83289FEDF2}" destId="{75FB37BA-042D-483C-B909-47F307799732}" srcOrd="1" destOrd="0" presId="urn:microsoft.com/office/officeart/2005/8/layout/process1"/>
    <dgm:cxn modelId="{CEF85C6A-FCC5-4176-BEC2-265E0CB92330}" type="presParOf" srcId="{75FB37BA-042D-483C-B909-47F307799732}" destId="{70490FA5-2027-4563-87D4-9C6845345C38}" srcOrd="0" destOrd="0" presId="urn:microsoft.com/office/officeart/2005/8/layout/process1"/>
    <dgm:cxn modelId="{1D68E2A7-E95A-4334-9247-845760B060CA}" type="presParOf" srcId="{2E662CD7-740B-48C7-A556-BC83289FEDF2}" destId="{FA87EB88-5EBD-44AA-82F1-3D7B6EF8A321}" srcOrd="2" destOrd="0" presId="urn:microsoft.com/office/officeart/2005/8/layout/process1"/>
    <dgm:cxn modelId="{C68F0AD4-D9DF-48D6-BBE0-FE4CE34F765F}" type="presParOf" srcId="{2E662CD7-740B-48C7-A556-BC83289FEDF2}" destId="{4CF34478-75CF-4ABB-9B41-563D24E6BC04}" srcOrd="3" destOrd="0" presId="urn:microsoft.com/office/officeart/2005/8/layout/process1"/>
    <dgm:cxn modelId="{199FF208-7377-44F8-821B-69434D66E57B}" type="presParOf" srcId="{4CF34478-75CF-4ABB-9B41-563D24E6BC04}" destId="{23ED07E0-FC31-446A-BA8F-B647E51AEB07}" srcOrd="0" destOrd="0" presId="urn:microsoft.com/office/officeart/2005/8/layout/process1"/>
    <dgm:cxn modelId="{5682385E-B63B-4719-9990-7C6C255E8D1D}" type="presParOf" srcId="{2E662CD7-740B-48C7-A556-BC83289FEDF2}" destId="{D1679D77-AE6B-41A5-AAA4-61CEBC5CB46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052B4-7577-49B4-9C7C-6F29B9E93380}">
      <dsp:nvSpPr>
        <dsp:cNvPr id="0" name=""/>
        <dsp:cNvSpPr/>
      </dsp:nvSpPr>
      <dsp:spPr>
        <a:xfrm>
          <a:off x="8218" y="929713"/>
          <a:ext cx="2456418" cy="147385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Requirements Analysis</a:t>
          </a:r>
        </a:p>
      </dsp:txBody>
      <dsp:txXfrm>
        <a:off x="51386" y="972881"/>
        <a:ext cx="2370082" cy="1387515"/>
      </dsp:txXfrm>
    </dsp:sp>
    <dsp:sp modelId="{75FB37BA-042D-483C-B909-47F307799732}">
      <dsp:nvSpPr>
        <dsp:cNvPr id="0" name=""/>
        <dsp:cNvSpPr/>
      </dsp:nvSpPr>
      <dsp:spPr>
        <a:xfrm>
          <a:off x="2710279" y="1362043"/>
          <a:ext cx="520760" cy="60919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710279" y="1483881"/>
        <a:ext cx="364532" cy="365515"/>
      </dsp:txXfrm>
    </dsp:sp>
    <dsp:sp modelId="{FA87EB88-5EBD-44AA-82F1-3D7B6EF8A321}">
      <dsp:nvSpPr>
        <dsp:cNvPr id="0" name=""/>
        <dsp:cNvSpPr/>
      </dsp:nvSpPr>
      <dsp:spPr>
        <a:xfrm>
          <a:off x="3447205" y="929713"/>
          <a:ext cx="2456418" cy="1473851"/>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Database Designing</a:t>
          </a:r>
        </a:p>
      </dsp:txBody>
      <dsp:txXfrm>
        <a:off x="3490373" y="972881"/>
        <a:ext cx="2370082" cy="1387515"/>
      </dsp:txXfrm>
    </dsp:sp>
    <dsp:sp modelId="{4CF34478-75CF-4ABB-9B41-563D24E6BC04}">
      <dsp:nvSpPr>
        <dsp:cNvPr id="0" name=""/>
        <dsp:cNvSpPr/>
      </dsp:nvSpPr>
      <dsp:spPr>
        <a:xfrm>
          <a:off x="6149265" y="1362043"/>
          <a:ext cx="520760" cy="609191"/>
        </a:xfrm>
        <a:prstGeom prst="rightArrow">
          <a:avLst>
            <a:gd name="adj1" fmla="val 60000"/>
            <a:gd name="adj2" fmla="val 50000"/>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149265" y="1483881"/>
        <a:ext cx="364532" cy="365515"/>
      </dsp:txXfrm>
    </dsp:sp>
    <dsp:sp modelId="{D1679D77-AE6B-41A5-AAA4-61CEBC5CB46A}">
      <dsp:nvSpPr>
        <dsp:cNvPr id="0" name=""/>
        <dsp:cNvSpPr/>
      </dsp:nvSpPr>
      <dsp:spPr>
        <a:xfrm>
          <a:off x="6886191" y="929713"/>
          <a:ext cx="2456418" cy="1473851"/>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Implementation</a:t>
          </a:r>
        </a:p>
      </dsp:txBody>
      <dsp:txXfrm>
        <a:off x="6929359" y="972881"/>
        <a:ext cx="2370082" cy="13875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0:54:34.332"/>
    </inkml:context>
    <inkml:brush xml:id="br0">
      <inkml:brushProperty name="width" value="0.05" units="cm"/>
      <inkml:brushProperty name="height" value="0.05" units="cm"/>
      <inkml:brushProperty name="color" value="#E71224"/>
    </inkml:brush>
  </inkml:definitions>
  <inkml:trace contextRef="#ctx0" brushRef="#br0">1679 37 24575,'-14'-6'0,"0"0"0,-1 1 0,1 1 0,-1 0 0,0 1 0,-19-2 0,-93 1 0,90 5 0,-564 9 0,582-9 0,0 2 0,1 0 0,-1 1 0,1 1 0,0 0 0,1 1 0,-26 14 0,-4 5 0,-58 42 0,62-34 0,2 2 0,1 2 0,-47 57 0,65-68 0,1 2 0,-25 40 0,-25 63 0,53-98 0,5-5 0,1 0 0,1 0 0,1 1 0,-10 55 0,13-42 0,3 1 0,0 78 0,5-117 0,-1 0 0,1-1 0,-1 1 0,1-1 0,0 1 0,1-1 0,-1 1 0,1-1 0,-1 0 0,1 0 0,0 0 0,0 0 0,0 0 0,1 0 0,-1 0 0,1-1 0,-1 1 0,1-1 0,4 3 0,6 4 0,1-1 0,0-1 0,18 8 0,-18-9 0,104 42 0,237 62 0,-282-93 0,0-3 0,90 6 0,-105-17 0,-1-3 0,0-2 0,84-15 0,-12 0 0,65-14 0,-172 26 0,-1-2 0,0 0 0,0-1 0,0-1 0,-1-1 0,33-22 0,-29 15 0,-1-2 0,-1 0 0,-1-1 0,0-1 0,-2-1 0,0-1 0,-1 0 0,-2-2 0,0 0 0,-2-1 0,-1 0 0,-1-1 0,-1 0 0,-1-1 0,-2 0 0,-1 0 0,7-59 0,-10 41 0,7-118 0,-10 140 0,1 1 0,6-24 0,-4 29 0,-1 0 0,0-1 0,-2 1 0,-1-27 0,-1 39 0,0 0 0,-1 1 0,0-1 0,0 0 0,0 0 0,-1 1 0,1 0 0,-2-1 0,1 1 0,-6-7 0,-4-3 0,1 1 0,-17-13 0,10 10 0,-2 1 0,-41-26 0,49 35 0,-1 0 0,0 0 0,0 2 0,0-1 0,-1 2 0,-19-4 0,4 2-1365,19 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1.69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3.756"/>
    </inkml:context>
    <inkml:brush xml:id="br0">
      <inkml:brushProperty name="width" value="0.05" units="cm"/>
      <inkml:brushProperty name="height" value="0.05" units="cm"/>
      <inkml:brushProperty name="color" value="#E71224"/>
    </inkml:brush>
  </inkml:definitions>
  <inkml:trace contextRef="#ctx0" brushRef="#br0">4 0 24575,'-4'0'0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4.11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4.46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6.083"/>
    </inkml:context>
    <inkml:brush xml:id="br0">
      <inkml:brushProperty name="width" value="0.05" units="cm"/>
      <inkml:brushProperty name="height" value="0.05" units="cm"/>
      <inkml:brushProperty name="color" value="#E71224"/>
    </inkml:brush>
  </inkml:definitions>
  <inkml:trace contextRef="#ctx0" brushRef="#br0">51 0 24575,'-6'0'0,"-6"0"0,-5 0 0,1 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6.42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47.48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48.040"/>
    </inkml:context>
    <inkml:brush xml:id="br0">
      <inkml:brushProperty name="width" value="0.05" units="cm"/>
      <inkml:brushProperty name="height" value="0.05" units="cm"/>
      <inkml:brushProperty name="color" value="#E71224"/>
    </inkml:brush>
  </inkml:definitions>
  <inkml:trace contextRef="#ctx0" brushRef="#br0">1 51 24575,'6'-6'0,"9"-6"0,7-4 0,-1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8T21:03:51.15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iversity Center Complex">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67392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9855"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2573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2"/>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009295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85" y="1709352"/>
            <a:ext cx="5619407"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60702" y="1709352"/>
            <a:ext cx="56926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21183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84" y="1112109"/>
            <a:ext cx="1158874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229671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85"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5621"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65764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igure Only">
  <p:cSld name="Figure Only">
    <p:spTree>
      <p:nvGrpSpPr>
        <p:cNvPr id="1" name="Shape 306"/>
        <p:cNvGrpSpPr/>
        <p:nvPr/>
      </p:nvGrpSpPr>
      <p:grpSpPr>
        <a:xfrm>
          <a:off x="0" y="0"/>
          <a:ext cx="0" cy="0"/>
          <a:chOff x="0" y="0"/>
          <a:chExt cx="0" cy="0"/>
        </a:xfrm>
      </p:grpSpPr>
      <p:sp>
        <p:nvSpPr>
          <p:cNvPr id="307" name="Google Shape;307;p51"/>
          <p:cNvSpPr txBox="1">
            <a:spLocks noGrp="1"/>
          </p:cNvSpPr>
          <p:nvPr>
            <p:ph type="body" idx="1"/>
          </p:nvPr>
        </p:nvSpPr>
        <p:spPr>
          <a:xfrm>
            <a:off x="302684" y="1585784"/>
            <a:ext cx="11308741" cy="4496172"/>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8" name="Google Shape;308;p51"/>
          <p:cNvSpPr txBox="1">
            <a:spLocks noGrp="1"/>
          </p:cNvSpPr>
          <p:nvPr>
            <p:ph type="title"/>
          </p:nvPr>
        </p:nvSpPr>
        <p:spPr>
          <a:xfrm>
            <a:off x="302684" y="418353"/>
            <a:ext cx="9737787" cy="65741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9" name="Google Shape;309;p51"/>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5222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5" name="Picture 14"/>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311551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5" name="Picture 14"/>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184395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0" name="Group 9"/>
          <p:cNvGrpSpPr/>
          <p:nvPr userDrawn="1"/>
        </p:nvGrpSpPr>
        <p:grpSpPr>
          <a:xfrm>
            <a:off x="0" y="6419356"/>
            <a:ext cx="12192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p:cNvPicPr>
            <a:picLocks noChangeAspect="1"/>
          </p:cNvPicPr>
          <p:nvPr userDrawn="1"/>
        </p:nvPicPr>
        <p:blipFill>
          <a:blip r:embed="rId3"/>
          <a:stretch>
            <a:fillRect/>
          </a:stretch>
        </p:blipFill>
        <p:spPr>
          <a:xfrm>
            <a:off x="7188200" y="6584950"/>
            <a:ext cx="39116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12192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100952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6610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tila">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2" name="Group 21"/>
          <p:cNvGrpSpPr/>
          <p:nvPr/>
        </p:nvGrpSpPr>
        <p:grpSpPr>
          <a:xfrm>
            <a:off x="0" y="12208"/>
            <a:ext cx="12192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3938683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6"/>
            <a:ext cx="12192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6" name="Text Placeholder 17"/>
          <p:cNvSpPr>
            <a:spLocks noGrp="1"/>
          </p:cNvSpPr>
          <p:nvPr>
            <p:ph type="body" sz="quarter" idx="13" hasCustomPrompt="1"/>
          </p:nvPr>
        </p:nvSpPr>
        <p:spPr>
          <a:xfrm>
            <a:off x="214837" y="2237110"/>
            <a:ext cx="11740211"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8014943" y="6584950"/>
            <a:ext cx="3911600" cy="127000"/>
          </a:xfrm>
          <a:prstGeom prst="rect">
            <a:avLst/>
          </a:prstGeom>
        </p:spPr>
      </p:pic>
      <p:grpSp>
        <p:nvGrpSpPr>
          <p:cNvPr id="14" name="Group 13"/>
          <p:cNvGrpSpPr/>
          <p:nvPr userDrawn="1"/>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73904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3"/>
            <a:ext cx="12192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sz="quarter" idx="12" hasCustomPrompt="1"/>
          </p:nvPr>
        </p:nvSpPr>
        <p:spPr>
          <a:xfrm>
            <a:off x="0" y="0"/>
            <a:ext cx="12192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837" y="5528235"/>
            <a:ext cx="10512928"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8014943" y="6584950"/>
            <a:ext cx="3911600" cy="127000"/>
          </a:xfrm>
          <a:prstGeom prst="rect">
            <a:avLst/>
          </a:prstGeom>
        </p:spPr>
      </p:pic>
      <p:grpSp>
        <p:nvGrpSpPr>
          <p:cNvPr id="14" name="Group 13"/>
          <p:cNvGrpSpPr/>
          <p:nvPr userDrawn="1"/>
        </p:nvGrpSpPr>
        <p:grpSpPr>
          <a:xfrm>
            <a:off x="0" y="5067119"/>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992867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811" y="1570618"/>
            <a:ext cx="10230264"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3251" y="5206138"/>
            <a:ext cx="7421033"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1" y="1561545"/>
            <a:ext cx="743857"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3754" y="4701328"/>
            <a:ext cx="743857" cy="371928"/>
          </a:xfrm>
          <a:prstGeom prst="rect">
            <a:avLst/>
          </a:prstGeom>
        </p:spPr>
      </p:pic>
      <p:sp>
        <p:nvSpPr>
          <p:cNvPr id="10"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3798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3910" y="1578919"/>
            <a:ext cx="5007524"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3911" y="5766677"/>
            <a:ext cx="5007523"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302684" y="1578920"/>
            <a:ext cx="5656019"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85" y="1006103"/>
            <a:ext cx="97566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951482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6277" y="1573230"/>
            <a:ext cx="2469076"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4366" y="1573230"/>
            <a:ext cx="245265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6277" y="3914119"/>
            <a:ext cx="2469076"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4366" y="3914119"/>
            <a:ext cx="245265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302684" y="1572055"/>
            <a:ext cx="5656019"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51512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315" y="1578919"/>
            <a:ext cx="6076647"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2077" y="3690748"/>
            <a:ext cx="2960913"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2077" y="1578920"/>
            <a:ext cx="2960913"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8457" y="1572055"/>
            <a:ext cx="229356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463478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315" y="2004541"/>
            <a:ext cx="3028648"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919" y="1586342"/>
            <a:ext cx="3018367"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6645" y="1585784"/>
            <a:ext cx="8321524"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18646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8831748" y="2004541"/>
            <a:ext cx="3028648"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2353" y="1586342"/>
            <a:ext cx="3018367"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82" y="1585784"/>
            <a:ext cx="8321524"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5756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84" y="1585784"/>
            <a:ext cx="11308741"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26067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92" y="1578920"/>
            <a:ext cx="5623259"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90" y="5043715"/>
            <a:ext cx="5623260"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30273" y="1572054"/>
            <a:ext cx="5623675"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30687" y="5043715"/>
            <a:ext cx="5623260"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84" y="418353"/>
            <a:ext cx="9737787"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04339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rone view">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2" name="Text Placeholder 19"/>
          <p:cNvSpPr>
            <a:spLocks noGrp="1"/>
          </p:cNvSpPr>
          <p:nvPr>
            <p:ph type="body" sz="quarter" idx="14" hasCustomPrompt="1"/>
          </p:nvPr>
        </p:nvSpPr>
        <p:spPr>
          <a:xfrm>
            <a:off x="154519" y="4898572"/>
            <a:ext cx="6678581"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26010000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2"/>
            <a:ext cx="12192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 name="Subtitle 2"/>
          <p:cNvSpPr>
            <a:spLocks noGrp="1"/>
          </p:cNvSpPr>
          <p:nvPr userDrawn="1">
            <p:ph type="subTitle" idx="1" hasCustomPrompt="1"/>
          </p:nvPr>
        </p:nvSpPr>
        <p:spPr>
          <a:xfrm>
            <a:off x="1828800" y="5240939"/>
            <a:ext cx="85344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0571" y="678405"/>
            <a:ext cx="4725731" cy="3028003"/>
          </a:xfrm>
          <a:prstGeom prst="rect">
            <a:avLst/>
          </a:prstGeom>
        </p:spPr>
      </p:pic>
      <p:pic>
        <p:nvPicPr>
          <p:cNvPr id="5" name="Picture 4"/>
          <p:cNvPicPr>
            <a:picLocks noChangeAspect="1"/>
          </p:cNvPicPr>
          <p:nvPr userDrawn="1"/>
        </p:nvPicPr>
        <p:blipFill>
          <a:blip r:embed="rId3"/>
          <a:stretch>
            <a:fillRect/>
          </a:stretch>
        </p:blipFill>
        <p:spPr>
          <a:xfrm>
            <a:off x="4470400" y="4263995"/>
            <a:ext cx="3251200" cy="368300"/>
          </a:xfrm>
          <a:prstGeom prst="rect">
            <a:avLst/>
          </a:prstGeom>
        </p:spPr>
      </p:pic>
    </p:spTree>
    <p:extLst>
      <p:ext uri="{BB962C8B-B14F-4D97-AF65-F5344CB8AC3E}">
        <p14:creationId xmlns:p14="http://schemas.microsoft.com/office/powerpoint/2010/main" val="3951440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reworks">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39714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vocation 2021">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048250" y="1"/>
            <a:ext cx="7143749" cy="6857999"/>
          </a:xfrm>
          <a:prstGeom prst="rect">
            <a:avLst/>
          </a:prstGeom>
        </p:spPr>
      </p:pic>
      <p:sp>
        <p:nvSpPr>
          <p:cNvPr id="15" name="Text Placeholder 19"/>
          <p:cNvSpPr>
            <a:spLocks noGrp="1"/>
          </p:cNvSpPr>
          <p:nvPr>
            <p:ph type="body" sz="quarter" idx="14" hasCustomPrompt="1"/>
          </p:nvPr>
        </p:nvSpPr>
        <p:spPr>
          <a:xfrm>
            <a:off x="154519" y="4898572"/>
            <a:ext cx="6678581"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p:nvGrpSpPr>
        <p:grpSpPr>
          <a:xfrm>
            <a:off x="0" y="6419356"/>
            <a:ext cx="12192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03088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tevens Seal">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250" y="0"/>
            <a:ext cx="7143749" cy="6858000"/>
          </a:xfrm>
          <a:prstGeom prst="rect">
            <a:avLst/>
          </a:prstGeom>
        </p:spPr>
      </p:pic>
      <p:sp>
        <p:nvSpPr>
          <p:cNvPr id="16"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p:nvGrpSpPr>
        <p:grpSpPr>
          <a:xfrm>
            <a:off x="0" y="12208"/>
            <a:ext cx="12192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3"/>
          <a:stretch>
            <a:fillRect/>
          </a:stretch>
        </p:blipFill>
        <p:spPr>
          <a:xfrm>
            <a:off x="314755" y="-14942"/>
            <a:ext cx="3098800" cy="1320800"/>
          </a:xfrm>
          <a:prstGeom prst="rect">
            <a:avLst/>
          </a:prstGeom>
        </p:spPr>
      </p:pic>
      <p:grpSp>
        <p:nvGrpSpPr>
          <p:cNvPr id="10" name="Group 9"/>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4111219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rchbear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250" y="0"/>
            <a:ext cx="7143749" cy="6858000"/>
          </a:xfrm>
          <a:prstGeom prst="rect">
            <a:avLst/>
          </a:prstGeom>
        </p:spPr>
      </p:pic>
      <p:sp>
        <p:nvSpPr>
          <p:cNvPr id="16" name="Text Placeholder 26"/>
          <p:cNvSpPr>
            <a:spLocks noGrp="1"/>
          </p:cNvSpPr>
          <p:nvPr>
            <p:ph type="body" sz="quarter" idx="15" hasCustomPrompt="1"/>
          </p:nvPr>
        </p:nvSpPr>
        <p:spPr>
          <a:xfrm>
            <a:off x="165100" y="3534870"/>
            <a:ext cx="6658037"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54519" y="4898572"/>
            <a:ext cx="667858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9" name="Group 18"/>
          <p:cNvGrpSpPr/>
          <p:nvPr/>
        </p:nvGrpSpPr>
        <p:grpSpPr>
          <a:xfrm>
            <a:off x="0" y="12208"/>
            <a:ext cx="12192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2960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hield">
    <p:spTree>
      <p:nvGrpSpPr>
        <p:cNvPr id="1" name=""/>
        <p:cNvGrpSpPr/>
        <p:nvPr/>
      </p:nvGrpSpPr>
      <p:grpSpPr>
        <a:xfrm>
          <a:off x="0" y="0"/>
          <a:ext cx="0" cy="0"/>
          <a:chOff x="0" y="0"/>
          <a:chExt cx="0" cy="0"/>
        </a:xfrm>
      </p:grpSpPr>
      <p:pic>
        <p:nvPicPr>
          <p:cNvPr id="2" name="Picture 1" descr="shie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085" y="1170132"/>
            <a:ext cx="6955916" cy="5687868"/>
          </a:xfrm>
          <a:prstGeom prst="rect">
            <a:avLst/>
          </a:prstGeom>
        </p:spPr>
      </p:pic>
      <p:sp>
        <p:nvSpPr>
          <p:cNvPr id="20" name="Text Placeholder 26"/>
          <p:cNvSpPr>
            <a:spLocks noGrp="1"/>
          </p:cNvSpPr>
          <p:nvPr>
            <p:ph type="body" sz="quarter" idx="16" hasCustomPrompt="1"/>
          </p:nvPr>
        </p:nvSpPr>
        <p:spPr>
          <a:xfrm>
            <a:off x="165101" y="3534870"/>
            <a:ext cx="5104155"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54519" y="4898572"/>
            <a:ext cx="512685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p:nvGrpSpPr>
        <p:grpSpPr>
          <a:xfrm>
            <a:off x="0" y="6419356"/>
            <a:ext cx="12192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p:cNvGrpSpPr/>
          <p:nvPr/>
        </p:nvGrpSpPr>
        <p:grpSpPr>
          <a:xfrm>
            <a:off x="0" y="12208"/>
            <a:ext cx="12192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426763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84" y="1709351"/>
            <a:ext cx="1158874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7500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8.emf"/><Relationship Id="rId4" Type="http://schemas.openxmlformats.org/officeDocument/2006/relationships/slideLayout" Target="../slideLayouts/slideLayout12.xml"/><Relationship Id="rId9" Type="http://schemas.openxmlformats.org/officeDocument/2006/relationships/image" Target="../media/image1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2.xml"/><Relationship Id="rId4" Type="http://schemas.openxmlformats.org/officeDocument/2006/relationships/image" Target="../media/image8.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8.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8.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1537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8132064" y="6419355"/>
            <a:ext cx="4059936"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8132064"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12192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p:nvPicPr>
        <p:blipFill>
          <a:blip r:embed="rId9"/>
          <a:stretch>
            <a:fillRect/>
          </a:stretch>
        </p:blipFill>
        <p:spPr>
          <a:xfrm>
            <a:off x="7188200" y="6584950"/>
            <a:ext cx="3911600" cy="127000"/>
          </a:xfrm>
          <a:prstGeom prst="rect">
            <a:avLst/>
          </a:prstGeom>
        </p:spPr>
      </p:pic>
      <p:sp>
        <p:nvSpPr>
          <p:cNvPr id="6"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p:nvGrpSpPr>
        <p:grpSpPr>
          <a:xfrm>
            <a:off x="0" y="0"/>
            <a:ext cx="12192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0"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282379700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712"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633348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3"/>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610734792"/>
      </p:ext>
    </p:extLst>
  </p:cSld>
  <p:clrMap bg1="lt1" tx1="dk1" bg2="lt2" tx2="dk2" accent1="accent1" accent2="accent2" accent3="accent3" accent4="accent4" accent5="accent5" accent6="accent6" hlink="hlink" folHlink="folHlink"/>
  <p:sldLayoutIdLst>
    <p:sldLayoutId id="2147483695"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96474"/>
      </p:ext>
    </p:extLst>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3"/>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715113559"/>
      </p:ext>
    </p:extLst>
  </p:cSld>
  <p:clrMap bg1="lt1" tx1="dk1" bg2="lt2" tx2="dk2" accent1="accent1" accent2="accent2" accent3="accent3" accent4="accent4" accent5="accent5" accent6="accent6" hlink="hlink" folHlink="folHlink"/>
  <p:sldLayoutIdLst>
    <p:sldLayoutId id="214748370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5"/>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1875742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6419356"/>
            <a:ext cx="12192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9" name="Picture 8"/>
          <p:cNvPicPr>
            <a:picLocks noChangeAspect="1"/>
          </p:cNvPicPr>
          <p:nvPr/>
        </p:nvPicPr>
        <p:blipFill>
          <a:blip r:embed="rId6"/>
          <a:stretch>
            <a:fillRect/>
          </a:stretch>
        </p:blipFill>
        <p:spPr>
          <a:xfrm>
            <a:off x="7188200" y="6584950"/>
            <a:ext cx="3911600" cy="127000"/>
          </a:xfrm>
          <a:prstGeom prst="rect">
            <a:avLst/>
          </a:prstGeom>
        </p:spPr>
      </p:pic>
      <p:sp>
        <p:nvSpPr>
          <p:cNvPr id="10" name="Slide Number Placeholder 1"/>
          <p:cNvSpPr>
            <a:spLocks noGrp="1"/>
          </p:cNvSpPr>
          <p:nvPr>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p:nvGrpSpPr>
        <p:grpSpPr>
          <a:xfrm>
            <a:off x="0" y="0"/>
            <a:ext cx="12192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97688194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073472"/>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customXml" Target="../ink/ink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25.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customXml" Target="../ink/ink8.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942841-3C75-4B33-BA5C-F53C4D4ED840}"/>
              </a:ext>
            </a:extLst>
          </p:cNvPr>
          <p:cNvSpPr>
            <a:spLocks noGrp="1"/>
          </p:cNvSpPr>
          <p:nvPr>
            <p:ph type="body" sz="quarter" idx="14"/>
          </p:nvPr>
        </p:nvSpPr>
        <p:spPr>
          <a:xfrm>
            <a:off x="165101" y="4381377"/>
            <a:ext cx="6678581" cy="1256167"/>
          </a:xfrm>
        </p:spPr>
        <p:txBody>
          <a:bodyPr/>
          <a:lstStyle/>
          <a:p>
            <a:r>
              <a:rPr lang="en-US" sz="2400" dirty="0"/>
              <a:t>MIS 634</a:t>
            </a:r>
          </a:p>
          <a:p>
            <a:r>
              <a:rPr lang="en-US" sz="2400" dirty="0"/>
              <a:t>Business Intelligence &amp; Data Integration - LAB</a:t>
            </a:r>
          </a:p>
          <a:p>
            <a:endParaRPr lang="en-US" dirty="0"/>
          </a:p>
        </p:txBody>
      </p:sp>
      <p:sp>
        <p:nvSpPr>
          <p:cNvPr id="4" name="Text Placeholder 3">
            <a:extLst>
              <a:ext uri="{FF2B5EF4-FFF2-40B4-BE49-F238E27FC236}">
                <a16:creationId xmlns:a16="http://schemas.microsoft.com/office/drawing/2014/main" id="{3C0B614E-8C18-492E-97F6-4F78BBFE3077}"/>
              </a:ext>
            </a:extLst>
          </p:cNvPr>
          <p:cNvSpPr>
            <a:spLocks noGrp="1"/>
          </p:cNvSpPr>
          <p:nvPr>
            <p:ph type="body" sz="quarter" idx="13"/>
          </p:nvPr>
        </p:nvSpPr>
        <p:spPr/>
        <p:txBody>
          <a:bodyPr/>
          <a:lstStyle/>
          <a:p>
            <a:r>
              <a:rPr lang="en-US" altLang="zh-CN" sz="4000" dirty="0">
                <a:solidFill>
                  <a:srgbClr val="C00000"/>
                </a:solidFill>
                <a:cs typeface="Calibri Light"/>
              </a:rPr>
              <a:t>Basic </a:t>
            </a:r>
            <a:r>
              <a:rPr lang="en-US" sz="4000" dirty="0">
                <a:solidFill>
                  <a:srgbClr val="C00000"/>
                </a:solidFill>
                <a:cs typeface="Calibri Light"/>
              </a:rPr>
              <a:t>ER Data Model </a:t>
            </a:r>
          </a:p>
          <a:p>
            <a:r>
              <a:rPr lang="en-US" sz="4000" dirty="0">
                <a:solidFill>
                  <a:srgbClr val="C00000"/>
                </a:solidFill>
                <a:cs typeface="Calibri Light"/>
              </a:rPr>
              <a:t>			</a:t>
            </a:r>
            <a:r>
              <a:rPr lang="en-US" altLang="zh-CN" sz="4000" dirty="0">
                <a:solidFill>
                  <a:srgbClr val="C00000"/>
                </a:solidFill>
                <a:cs typeface="Calibri Light"/>
              </a:rPr>
              <a:t>&amp;</a:t>
            </a:r>
            <a:r>
              <a:rPr lang="en-US" sz="4000" dirty="0">
                <a:solidFill>
                  <a:srgbClr val="C00000"/>
                </a:solidFill>
                <a:cs typeface="Calibri Light"/>
              </a:rPr>
              <a:t> An Erwin Tutorial</a:t>
            </a:r>
            <a:endParaRPr lang="en-US" sz="4000" dirty="0"/>
          </a:p>
        </p:txBody>
      </p:sp>
    </p:spTree>
    <p:extLst>
      <p:ext uri="{BB962C8B-B14F-4D97-AF65-F5344CB8AC3E}">
        <p14:creationId xmlns:p14="http://schemas.microsoft.com/office/powerpoint/2010/main" val="266920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7A130-E1B3-EA35-D77A-E73EC328BABE}"/>
              </a:ext>
            </a:extLst>
          </p:cNvPr>
          <p:cNvSpPr>
            <a:spLocks noGrp="1"/>
          </p:cNvSpPr>
          <p:nvPr>
            <p:ph type="sldNum" sz="quarter" idx="13"/>
          </p:nvPr>
        </p:nvSpPr>
        <p:spPr/>
        <p:txBody>
          <a:bodyPr/>
          <a:lstStyle/>
          <a:p>
            <a:fld id="{12342C3A-DD85-7843-B416-BD52AB030D59}" type="slidenum">
              <a:rPr lang="en-US" smtClean="0"/>
              <a:pPr/>
              <a:t>10</a:t>
            </a:fld>
            <a:endParaRPr lang="en-US" dirty="0"/>
          </a:p>
        </p:txBody>
      </p:sp>
      <p:sp>
        <p:nvSpPr>
          <p:cNvPr id="4" name="Title 3">
            <a:extLst>
              <a:ext uri="{FF2B5EF4-FFF2-40B4-BE49-F238E27FC236}">
                <a16:creationId xmlns:a16="http://schemas.microsoft.com/office/drawing/2014/main" id="{938B3060-0DEF-8B4A-ECC2-D45CD2CCE455}"/>
              </a:ext>
            </a:extLst>
          </p:cNvPr>
          <p:cNvSpPr>
            <a:spLocks noGrp="1"/>
          </p:cNvSpPr>
          <p:nvPr>
            <p:ph type="title"/>
          </p:nvPr>
        </p:nvSpPr>
        <p:spPr/>
        <p:txBody>
          <a:bodyPr/>
          <a:lstStyle/>
          <a:p>
            <a:r>
              <a:rPr lang="en-US" dirty="0"/>
              <a:t>Operation Tips</a:t>
            </a:r>
          </a:p>
        </p:txBody>
      </p:sp>
      <p:pic>
        <p:nvPicPr>
          <p:cNvPr id="11" name="Picture 10">
            <a:extLst>
              <a:ext uri="{FF2B5EF4-FFF2-40B4-BE49-F238E27FC236}">
                <a16:creationId xmlns:a16="http://schemas.microsoft.com/office/drawing/2014/main" id="{90603692-310A-183B-0B2C-31764DA08ED8}"/>
              </a:ext>
            </a:extLst>
          </p:cNvPr>
          <p:cNvPicPr>
            <a:picLocks noChangeAspect="1"/>
          </p:cNvPicPr>
          <p:nvPr/>
        </p:nvPicPr>
        <p:blipFill rotWithShape="1">
          <a:blip r:embed="rId2"/>
          <a:srcRect t="11627" b="5658"/>
          <a:stretch/>
        </p:blipFill>
        <p:spPr>
          <a:xfrm>
            <a:off x="237706" y="1438115"/>
            <a:ext cx="8741302" cy="4931799"/>
          </a:xfrm>
          <a:prstGeom prst="rect">
            <a:avLst/>
          </a:prstGeom>
        </p:spPr>
      </p:pic>
      <p:sp>
        <p:nvSpPr>
          <p:cNvPr id="14" name="Text Placeholder 2">
            <a:extLst>
              <a:ext uri="{FF2B5EF4-FFF2-40B4-BE49-F238E27FC236}">
                <a16:creationId xmlns:a16="http://schemas.microsoft.com/office/drawing/2014/main" id="{6AAEF9CA-4CE6-4434-AAF0-AC4F7E91E5BD}"/>
              </a:ext>
            </a:extLst>
          </p:cNvPr>
          <p:cNvSpPr txBox="1">
            <a:spLocks/>
          </p:cNvSpPr>
          <p:nvPr/>
        </p:nvSpPr>
        <p:spPr>
          <a:xfrm>
            <a:off x="302684" y="1112109"/>
            <a:ext cx="4305673"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Create entity and relationship</a:t>
            </a:r>
          </a:p>
        </p:txBody>
      </p:sp>
      <p:sp>
        <p:nvSpPr>
          <p:cNvPr id="15" name="TextBox 14">
            <a:extLst>
              <a:ext uri="{FF2B5EF4-FFF2-40B4-BE49-F238E27FC236}">
                <a16:creationId xmlns:a16="http://schemas.microsoft.com/office/drawing/2014/main" id="{4D9A8148-C20A-37BD-6EFE-499B6377A00C}"/>
              </a:ext>
            </a:extLst>
          </p:cNvPr>
          <p:cNvSpPr txBox="1"/>
          <p:nvPr/>
        </p:nvSpPr>
        <p:spPr>
          <a:xfrm>
            <a:off x="3544499" y="2080206"/>
            <a:ext cx="911468" cy="369332"/>
          </a:xfrm>
          <a:prstGeom prst="rect">
            <a:avLst/>
          </a:prstGeom>
          <a:noFill/>
        </p:spPr>
        <p:txBody>
          <a:bodyPr wrap="none" rtlCol="0">
            <a:spAutoFit/>
          </a:bodyPr>
          <a:lstStyle/>
          <a:p>
            <a:r>
              <a:rPr lang="en-US" dirty="0">
                <a:solidFill>
                  <a:srgbClr val="FF0000"/>
                </a:solidFill>
              </a:rPr>
              <a:t>Toolbox</a:t>
            </a:r>
          </a:p>
        </p:txBody>
      </p:sp>
      <p:sp>
        <p:nvSpPr>
          <p:cNvPr id="16" name="TextBox 15">
            <a:extLst>
              <a:ext uri="{FF2B5EF4-FFF2-40B4-BE49-F238E27FC236}">
                <a16:creationId xmlns:a16="http://schemas.microsoft.com/office/drawing/2014/main" id="{ED254261-C66B-F9F5-8D9A-2AA5FEE8D605}"/>
              </a:ext>
            </a:extLst>
          </p:cNvPr>
          <p:cNvSpPr txBox="1"/>
          <p:nvPr/>
        </p:nvSpPr>
        <p:spPr>
          <a:xfrm>
            <a:off x="3398995" y="2842055"/>
            <a:ext cx="1810880" cy="369332"/>
          </a:xfrm>
          <a:prstGeom prst="rect">
            <a:avLst/>
          </a:prstGeom>
          <a:noFill/>
        </p:spPr>
        <p:txBody>
          <a:bodyPr wrap="none" rtlCol="0">
            <a:spAutoFit/>
          </a:bodyPr>
          <a:lstStyle/>
          <a:p>
            <a:r>
              <a:rPr lang="en-US" dirty="0">
                <a:solidFill>
                  <a:srgbClr val="FF0000"/>
                </a:solidFill>
              </a:rPr>
              <a:t>Diagram Window</a:t>
            </a:r>
          </a:p>
        </p:txBody>
      </p:sp>
    </p:spTree>
    <p:extLst>
      <p:ext uri="{BB962C8B-B14F-4D97-AF65-F5344CB8AC3E}">
        <p14:creationId xmlns:p14="http://schemas.microsoft.com/office/powerpoint/2010/main" val="79961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BB575F-617E-D299-5EF8-DC966F4F62E7}"/>
              </a:ext>
            </a:extLst>
          </p:cNvPr>
          <p:cNvSpPr>
            <a:spLocks noGrp="1"/>
          </p:cNvSpPr>
          <p:nvPr>
            <p:ph type="sldNum" sz="quarter" idx="13"/>
          </p:nvPr>
        </p:nvSpPr>
        <p:spPr/>
        <p:txBody>
          <a:bodyPr/>
          <a:lstStyle/>
          <a:p>
            <a:fld id="{12342C3A-DD85-7843-B416-BD52AB030D59}" type="slidenum">
              <a:rPr lang="en-US" smtClean="0"/>
              <a:pPr/>
              <a:t>11</a:t>
            </a:fld>
            <a:endParaRPr lang="en-US" dirty="0"/>
          </a:p>
        </p:txBody>
      </p:sp>
      <p:sp>
        <p:nvSpPr>
          <p:cNvPr id="4" name="Title 3">
            <a:extLst>
              <a:ext uri="{FF2B5EF4-FFF2-40B4-BE49-F238E27FC236}">
                <a16:creationId xmlns:a16="http://schemas.microsoft.com/office/drawing/2014/main" id="{0D1EC30F-5E88-B021-6E75-4C5CA9327A36}"/>
              </a:ext>
            </a:extLst>
          </p:cNvPr>
          <p:cNvSpPr>
            <a:spLocks noGrp="1"/>
          </p:cNvSpPr>
          <p:nvPr>
            <p:ph type="title"/>
          </p:nvPr>
        </p:nvSpPr>
        <p:spPr/>
        <p:txBody>
          <a:bodyPr/>
          <a:lstStyle/>
          <a:p>
            <a:r>
              <a:rPr lang="en-US" dirty="0"/>
              <a:t>Operation Tips</a:t>
            </a:r>
          </a:p>
        </p:txBody>
      </p:sp>
      <p:pic>
        <p:nvPicPr>
          <p:cNvPr id="6" name="Picture 5">
            <a:extLst>
              <a:ext uri="{FF2B5EF4-FFF2-40B4-BE49-F238E27FC236}">
                <a16:creationId xmlns:a16="http://schemas.microsoft.com/office/drawing/2014/main" id="{51EB59B6-76E9-E9DA-6D3B-3C596153E95C}"/>
              </a:ext>
            </a:extLst>
          </p:cNvPr>
          <p:cNvPicPr>
            <a:picLocks noChangeAspect="1"/>
          </p:cNvPicPr>
          <p:nvPr/>
        </p:nvPicPr>
        <p:blipFill>
          <a:blip r:embed="rId2"/>
          <a:stretch>
            <a:fillRect/>
          </a:stretch>
        </p:blipFill>
        <p:spPr>
          <a:xfrm>
            <a:off x="783655" y="2663552"/>
            <a:ext cx="4498024" cy="4061012"/>
          </a:xfrm>
          <a:prstGeom prst="rect">
            <a:avLst/>
          </a:prstGeom>
        </p:spPr>
      </p:pic>
      <p:sp>
        <p:nvSpPr>
          <p:cNvPr id="7" name="Text Placeholder 2">
            <a:extLst>
              <a:ext uri="{FF2B5EF4-FFF2-40B4-BE49-F238E27FC236}">
                <a16:creationId xmlns:a16="http://schemas.microsoft.com/office/drawing/2014/main" id="{14419A46-143C-A10D-9364-2268A7F74113}"/>
              </a:ext>
            </a:extLst>
          </p:cNvPr>
          <p:cNvSpPr txBox="1">
            <a:spLocks/>
          </p:cNvSpPr>
          <p:nvPr/>
        </p:nvSpPr>
        <p:spPr>
          <a:xfrm>
            <a:off x="302684" y="1112109"/>
            <a:ext cx="5793316"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Edit the </a:t>
            </a:r>
            <a:r>
              <a:rPr lang="en-US" altLang="zh-CN" dirty="0"/>
              <a:t>Entities/</a:t>
            </a:r>
            <a:r>
              <a:rPr lang="en-US" dirty="0"/>
              <a:t>Attributes by Entity Property/Attribute Property</a:t>
            </a:r>
          </a:p>
          <a:p>
            <a:pPr marL="742950" lvl="1" indent="-285750">
              <a:buFont typeface="Arial" panose="020B0604020202020204" pitchFamily="34" charset="0"/>
              <a:buChar char="•"/>
            </a:pPr>
            <a:r>
              <a:rPr lang="en-US" dirty="0"/>
              <a:t>Right click attribute</a:t>
            </a:r>
          </a:p>
          <a:p>
            <a:pPr marL="742950" lvl="1" indent="-285750">
              <a:buFont typeface="Arial" panose="020B0604020202020204" pitchFamily="34" charset="0"/>
              <a:buChar char="•"/>
            </a:pPr>
            <a:r>
              <a:rPr lang="en-US" dirty="0"/>
              <a:t>Double click attribute</a:t>
            </a:r>
          </a:p>
        </p:txBody>
      </p:sp>
      <p:sp>
        <p:nvSpPr>
          <p:cNvPr id="8" name="Text Placeholder 2">
            <a:extLst>
              <a:ext uri="{FF2B5EF4-FFF2-40B4-BE49-F238E27FC236}">
                <a16:creationId xmlns:a16="http://schemas.microsoft.com/office/drawing/2014/main" id="{515CFEDF-D690-9174-A5B3-77630485DEA2}"/>
              </a:ext>
            </a:extLst>
          </p:cNvPr>
          <p:cNvSpPr txBox="1">
            <a:spLocks/>
          </p:cNvSpPr>
          <p:nvPr/>
        </p:nvSpPr>
        <p:spPr>
          <a:xfrm>
            <a:off x="6566255" y="1148657"/>
            <a:ext cx="4305673"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Edit the Entities/ Attributes Directly</a:t>
            </a:r>
          </a:p>
          <a:p>
            <a:pPr marL="742950" lvl="1" indent="-285750">
              <a:buFont typeface="Arial" panose="020B0604020202020204" pitchFamily="34" charset="0"/>
              <a:buChar char="•"/>
            </a:pPr>
            <a:r>
              <a:rPr lang="en-US" dirty="0"/>
              <a:t>Double click entity/attribute</a:t>
            </a:r>
          </a:p>
          <a:p>
            <a:pPr marL="742950" lvl="1" indent="-285750">
              <a:buFont typeface="Arial" panose="020B0604020202020204" pitchFamily="34" charset="0"/>
              <a:buChar char="•"/>
            </a:pPr>
            <a:r>
              <a:rPr lang="en-US" dirty="0"/>
              <a:t>Enter: next item in a section</a:t>
            </a:r>
          </a:p>
          <a:p>
            <a:pPr marL="742950" lvl="1" indent="-285750">
              <a:buFont typeface="Arial" panose="020B0604020202020204" pitchFamily="34" charset="0"/>
              <a:buChar char="•"/>
            </a:pPr>
            <a:r>
              <a:rPr lang="en-US" dirty="0"/>
              <a:t>Tab: next section</a:t>
            </a:r>
          </a:p>
        </p:txBody>
      </p:sp>
      <p:pic>
        <p:nvPicPr>
          <p:cNvPr id="10" name="Picture 9">
            <a:extLst>
              <a:ext uri="{FF2B5EF4-FFF2-40B4-BE49-F238E27FC236}">
                <a16:creationId xmlns:a16="http://schemas.microsoft.com/office/drawing/2014/main" id="{91DFCA16-261C-32B9-760B-6CD6812B84D0}"/>
              </a:ext>
            </a:extLst>
          </p:cNvPr>
          <p:cNvPicPr>
            <a:picLocks noChangeAspect="1"/>
          </p:cNvPicPr>
          <p:nvPr/>
        </p:nvPicPr>
        <p:blipFill>
          <a:blip r:embed="rId3"/>
          <a:stretch>
            <a:fillRect/>
          </a:stretch>
        </p:blipFill>
        <p:spPr>
          <a:xfrm>
            <a:off x="7035333" y="3004233"/>
            <a:ext cx="3005138" cy="3000375"/>
          </a:xfrm>
          <a:prstGeom prst="rect">
            <a:avLst/>
          </a:prstGeom>
        </p:spPr>
      </p:pic>
    </p:spTree>
    <p:extLst>
      <p:ext uri="{BB962C8B-B14F-4D97-AF65-F5344CB8AC3E}">
        <p14:creationId xmlns:p14="http://schemas.microsoft.com/office/powerpoint/2010/main" val="410905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B2F38-FB7C-4231-B64A-D4163BE526DC}"/>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The area above the horizontal line is known as the key area because that is where the entity's primary key resides. The primary key can be comprised of one or more attributes that uniquely identify the entity.</a:t>
            </a:r>
          </a:p>
          <a:p>
            <a:pPr marL="285750" indent="-285750">
              <a:buFont typeface="Arial" panose="020B0604020202020204" pitchFamily="34" charset="0"/>
              <a:buChar char="•"/>
            </a:pPr>
            <a:r>
              <a:rPr lang="en-US" sz="2000" dirty="0"/>
              <a:t>The area below the horizontal line is known as the non-key area because that is where all other attributes reside.</a:t>
            </a:r>
          </a:p>
          <a:p>
            <a:pPr marL="285750" indent="-28575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D7A9000C-43B6-4728-80D7-0AFCB46EEB48}"/>
              </a:ext>
            </a:extLst>
          </p:cNvPr>
          <p:cNvSpPr>
            <a:spLocks noGrp="1"/>
          </p:cNvSpPr>
          <p:nvPr>
            <p:ph type="title"/>
          </p:nvPr>
        </p:nvSpPr>
        <p:spPr/>
        <p:txBody>
          <a:bodyPr/>
          <a:lstStyle/>
          <a:p>
            <a:r>
              <a:rPr lang="en-US" dirty="0"/>
              <a:t>Primary Key and Non-Keys</a:t>
            </a:r>
          </a:p>
        </p:txBody>
      </p:sp>
      <p:pic>
        <p:nvPicPr>
          <p:cNvPr id="5" name="Picture 4">
            <a:extLst>
              <a:ext uri="{FF2B5EF4-FFF2-40B4-BE49-F238E27FC236}">
                <a16:creationId xmlns:a16="http://schemas.microsoft.com/office/drawing/2014/main" id="{580EA834-858E-4DA4-B25A-DF366046B0F4}"/>
              </a:ext>
            </a:extLst>
          </p:cNvPr>
          <p:cNvPicPr>
            <a:picLocks noChangeAspect="1"/>
          </p:cNvPicPr>
          <p:nvPr/>
        </p:nvPicPr>
        <p:blipFill>
          <a:blip r:embed="rId2"/>
          <a:stretch>
            <a:fillRect/>
          </a:stretch>
        </p:blipFill>
        <p:spPr>
          <a:xfrm>
            <a:off x="3336681" y="3330453"/>
            <a:ext cx="5791200" cy="3362325"/>
          </a:xfrm>
          <a:prstGeom prst="rect">
            <a:avLst/>
          </a:prstGeom>
        </p:spPr>
      </p:pic>
    </p:spTree>
    <p:extLst>
      <p:ext uri="{BB962C8B-B14F-4D97-AF65-F5344CB8AC3E}">
        <p14:creationId xmlns:p14="http://schemas.microsoft.com/office/powerpoint/2010/main" val="95207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7A23A-D687-4E6C-A7FF-99B6B93731DB}"/>
              </a:ext>
            </a:extLst>
          </p:cNvPr>
          <p:cNvSpPr>
            <a:spLocks noGrp="1"/>
          </p:cNvSpPr>
          <p:nvPr>
            <p:ph type="body" idx="1"/>
          </p:nvPr>
        </p:nvSpPr>
        <p:spPr>
          <a:xfrm>
            <a:off x="302684" y="1075765"/>
            <a:ext cx="11308741" cy="5006191"/>
          </a:xfrm>
        </p:spPr>
        <p:txBody>
          <a:bodyPr/>
          <a:lstStyle/>
          <a:p>
            <a:pPr algn="l"/>
            <a:r>
              <a:rPr lang="en-US" sz="2000" b="1" dirty="0"/>
              <a:t>Primary Key:</a:t>
            </a:r>
          </a:p>
          <a:p>
            <a:pPr marL="514350" indent="-285750" algn="l">
              <a:buFont typeface="Arial" panose="020B0604020202020204" pitchFamily="34" charset="0"/>
              <a:buChar char="•"/>
            </a:pPr>
            <a:r>
              <a:rPr lang="en-US" sz="2000" dirty="0"/>
              <a:t>Uniquely identify an instance.</a:t>
            </a:r>
          </a:p>
          <a:p>
            <a:pPr marL="514350" indent="-285750" algn="l">
              <a:buFont typeface="Arial" panose="020B0604020202020204" pitchFamily="34" charset="0"/>
              <a:buChar char="•"/>
            </a:pPr>
            <a:r>
              <a:rPr lang="en-US" sz="2000" dirty="0"/>
              <a:t>Never include a NULL value.</a:t>
            </a:r>
          </a:p>
          <a:p>
            <a:pPr marL="514350" indent="-285750" algn="l">
              <a:buFont typeface="Arial" panose="020B0604020202020204" pitchFamily="34" charset="0"/>
              <a:buChar char="•"/>
            </a:pPr>
            <a:r>
              <a:rPr lang="en-US" sz="2000" dirty="0"/>
              <a:t>Not changing over time.</a:t>
            </a:r>
          </a:p>
          <a:p>
            <a:pPr marL="514350" indent="-285750" algn="l">
              <a:buFont typeface="Arial" panose="020B0604020202020204" pitchFamily="34" charset="0"/>
              <a:buChar char="•"/>
            </a:pPr>
            <a:r>
              <a:rPr lang="en-US" sz="2000" dirty="0"/>
              <a:t>Be as short as possible, to facilitate indexing and retrieval</a:t>
            </a:r>
          </a:p>
          <a:p>
            <a:pPr marL="228600" indent="0" algn="l"/>
            <a:r>
              <a:rPr lang="en-US" sz="2000" b="1" dirty="0"/>
              <a:t>Alternate Key Attributes:</a:t>
            </a:r>
          </a:p>
          <a:p>
            <a:pPr marL="514350" indent="-285750" algn="l">
              <a:buFont typeface="Arial" panose="020B0604020202020204" pitchFamily="34" charset="0"/>
              <a:buChar char="•"/>
            </a:pPr>
            <a:r>
              <a:rPr lang="en-US" sz="2000" dirty="0"/>
              <a:t>Used to identify the different indexes.</a:t>
            </a:r>
          </a:p>
          <a:p>
            <a:pPr marL="514350" indent="-285750" algn="l">
              <a:buFont typeface="Arial" panose="020B0604020202020204" pitchFamily="34" charset="0"/>
              <a:buChar char="•"/>
            </a:pPr>
            <a:r>
              <a:rPr lang="en-US" sz="2000" dirty="0"/>
              <a:t>For quick data access.</a:t>
            </a:r>
          </a:p>
          <a:p>
            <a:pPr algn="l"/>
            <a:endParaRPr lang="en-US" b="1" dirty="0"/>
          </a:p>
          <a:p>
            <a:pPr algn="l"/>
            <a:endParaRPr lang="en-US" b="1" dirty="0"/>
          </a:p>
        </p:txBody>
      </p:sp>
      <p:sp>
        <p:nvSpPr>
          <p:cNvPr id="3" name="Title 2">
            <a:extLst>
              <a:ext uri="{FF2B5EF4-FFF2-40B4-BE49-F238E27FC236}">
                <a16:creationId xmlns:a16="http://schemas.microsoft.com/office/drawing/2014/main" id="{4E7CCA4B-DAB0-4786-99B8-EEFA81318BDA}"/>
              </a:ext>
            </a:extLst>
          </p:cNvPr>
          <p:cNvSpPr>
            <a:spLocks noGrp="1"/>
          </p:cNvSpPr>
          <p:nvPr>
            <p:ph type="title"/>
          </p:nvPr>
        </p:nvSpPr>
        <p:spPr/>
        <p:txBody>
          <a:bodyPr/>
          <a:lstStyle/>
          <a:p>
            <a:r>
              <a:rPr lang="en-US" dirty="0"/>
              <a:t>Primary Key</a:t>
            </a:r>
          </a:p>
        </p:txBody>
      </p:sp>
      <p:sp>
        <p:nvSpPr>
          <p:cNvPr id="4" name="Slide Number Placeholder 3">
            <a:extLst>
              <a:ext uri="{FF2B5EF4-FFF2-40B4-BE49-F238E27FC236}">
                <a16:creationId xmlns:a16="http://schemas.microsoft.com/office/drawing/2014/main" id="{B8C7A5AD-CCD6-4731-A89E-3646C99460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250CC425-6F35-4EF9-AC59-A05DBB33A9A8}"/>
              </a:ext>
            </a:extLst>
          </p:cNvPr>
          <p:cNvPicPr>
            <a:picLocks noChangeAspect="1"/>
          </p:cNvPicPr>
          <p:nvPr/>
        </p:nvPicPr>
        <p:blipFill>
          <a:blip r:embed="rId2"/>
          <a:stretch>
            <a:fillRect/>
          </a:stretch>
        </p:blipFill>
        <p:spPr>
          <a:xfrm>
            <a:off x="1263029" y="4684098"/>
            <a:ext cx="9217401" cy="2139164"/>
          </a:xfrm>
          <a:prstGeom prst="rect">
            <a:avLst/>
          </a:prstGeom>
        </p:spPr>
      </p:pic>
      <p:sp>
        <p:nvSpPr>
          <p:cNvPr id="9" name="TextBox 8">
            <a:extLst>
              <a:ext uri="{FF2B5EF4-FFF2-40B4-BE49-F238E27FC236}">
                <a16:creationId xmlns:a16="http://schemas.microsoft.com/office/drawing/2014/main" id="{8A2800AC-59B8-4329-8867-6070F4C3D584}"/>
              </a:ext>
            </a:extLst>
          </p:cNvPr>
          <p:cNvSpPr txBox="1"/>
          <p:nvPr/>
        </p:nvSpPr>
        <p:spPr>
          <a:xfrm>
            <a:off x="2060795" y="4242286"/>
            <a:ext cx="7792518" cy="646331"/>
          </a:xfrm>
          <a:prstGeom prst="rect">
            <a:avLst/>
          </a:prstGeom>
          <a:noFill/>
        </p:spPr>
        <p:txBody>
          <a:bodyPr wrap="none" rtlCol="0">
            <a:spAutoFit/>
          </a:bodyPr>
          <a:lstStyle/>
          <a:p>
            <a:r>
              <a:rPr lang="en-US" b="0" i="0" dirty="0">
                <a:solidFill>
                  <a:srgbClr val="222222"/>
                </a:solidFill>
                <a:effectLst/>
                <a:latin typeface="Source Sans Pro" panose="020B0503030403020204" pitchFamily="34" charset="0"/>
              </a:rPr>
              <a:t>In this table, </a:t>
            </a:r>
            <a:r>
              <a:rPr lang="en-US" b="0" i="0" dirty="0" err="1">
                <a:solidFill>
                  <a:srgbClr val="222222"/>
                </a:solidFill>
                <a:effectLst/>
                <a:latin typeface="Source Sans Pro" panose="020B0503030403020204" pitchFamily="34" charset="0"/>
              </a:rPr>
              <a:t>StudID</a:t>
            </a:r>
            <a:r>
              <a:rPr lang="en-US" b="0" i="0" dirty="0">
                <a:solidFill>
                  <a:srgbClr val="222222"/>
                </a:solidFill>
                <a:effectLst/>
                <a:latin typeface="Source Sans Pro" panose="020B0503030403020204" pitchFamily="34" charset="0"/>
              </a:rPr>
              <a:t>, Roll No, Email are qualified to become a primary key. </a:t>
            </a:r>
            <a:br>
              <a:rPr lang="en-US" b="0" i="0" dirty="0">
                <a:solidFill>
                  <a:srgbClr val="222222"/>
                </a:solidFill>
                <a:effectLst/>
                <a:latin typeface="Source Sans Pro" panose="020B0503030403020204" pitchFamily="34" charset="0"/>
              </a:rPr>
            </a:br>
            <a:r>
              <a:rPr lang="en-US" b="0" i="0" dirty="0">
                <a:solidFill>
                  <a:srgbClr val="222222"/>
                </a:solidFill>
                <a:effectLst/>
                <a:latin typeface="Source Sans Pro" panose="020B0503030403020204" pitchFamily="34" charset="0"/>
              </a:rPr>
              <a:t>But since </a:t>
            </a:r>
            <a:r>
              <a:rPr lang="en-US" b="0" i="0" dirty="0" err="1">
                <a:solidFill>
                  <a:srgbClr val="222222"/>
                </a:solidFill>
                <a:effectLst/>
                <a:latin typeface="Source Sans Pro" panose="020B0503030403020204" pitchFamily="34" charset="0"/>
              </a:rPr>
              <a:t>StudID</a:t>
            </a:r>
            <a:r>
              <a:rPr lang="en-US" b="0" i="0" dirty="0">
                <a:solidFill>
                  <a:srgbClr val="222222"/>
                </a:solidFill>
                <a:effectLst/>
                <a:latin typeface="Source Sans Pro" panose="020B0503030403020204" pitchFamily="34" charset="0"/>
              </a:rPr>
              <a:t> is the primary key, Roll No, Email becomes the alternative key.</a:t>
            </a:r>
            <a:endParaRPr lang="en-US" dirty="0"/>
          </a:p>
        </p:txBody>
      </p:sp>
      <p:pic>
        <p:nvPicPr>
          <p:cNvPr id="7" name="Picture 6">
            <a:extLst>
              <a:ext uri="{FF2B5EF4-FFF2-40B4-BE49-F238E27FC236}">
                <a16:creationId xmlns:a16="http://schemas.microsoft.com/office/drawing/2014/main" id="{AD383BA9-CB34-0A3E-EFF9-2F805CCC72E6}"/>
              </a:ext>
            </a:extLst>
          </p:cNvPr>
          <p:cNvPicPr>
            <a:picLocks noChangeAspect="1"/>
          </p:cNvPicPr>
          <p:nvPr/>
        </p:nvPicPr>
        <p:blipFill>
          <a:blip r:embed="rId3"/>
          <a:stretch>
            <a:fillRect/>
          </a:stretch>
        </p:blipFill>
        <p:spPr>
          <a:xfrm>
            <a:off x="8243822" y="1258776"/>
            <a:ext cx="4062556" cy="2358688"/>
          </a:xfrm>
          <a:prstGeom prst="rect">
            <a:avLst/>
          </a:prstGeom>
        </p:spPr>
      </p:pic>
    </p:spTree>
    <p:extLst>
      <p:ext uri="{BB962C8B-B14F-4D97-AF65-F5344CB8AC3E}">
        <p14:creationId xmlns:p14="http://schemas.microsoft.com/office/powerpoint/2010/main" val="361818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97A23A-D687-4E6C-A7FF-99B6B93731DB}"/>
              </a:ext>
            </a:extLst>
          </p:cNvPr>
          <p:cNvSpPr>
            <a:spLocks noGrp="1"/>
          </p:cNvSpPr>
          <p:nvPr>
            <p:ph type="body" idx="1"/>
          </p:nvPr>
        </p:nvSpPr>
        <p:spPr>
          <a:xfrm>
            <a:off x="302684" y="1075765"/>
            <a:ext cx="11308741" cy="5006191"/>
          </a:xfrm>
        </p:spPr>
        <p:txBody>
          <a:bodyPr/>
          <a:lstStyle/>
          <a:p>
            <a:pPr marL="514350" indent="-285750" algn="l">
              <a:buFont typeface="Arial" panose="020B0604020202020204" pitchFamily="34" charset="0"/>
              <a:buChar char="•"/>
            </a:pPr>
            <a:r>
              <a:rPr lang="en-US" sz="2000" dirty="0"/>
              <a:t>When the primary key of one table/entity (</a:t>
            </a:r>
            <a:r>
              <a:rPr lang="en-US" sz="2000" b="1" dirty="0"/>
              <a:t>parent table/entity</a:t>
            </a:r>
            <a:r>
              <a:rPr lang="en-US" sz="2000" dirty="0"/>
              <a:t>) is included as an attribute/key into another table/entity (</a:t>
            </a:r>
            <a:r>
              <a:rPr lang="en-US" sz="2000" b="1" dirty="0"/>
              <a:t>child table/entity</a:t>
            </a:r>
            <a:r>
              <a:rPr lang="en-US" sz="2000" dirty="0"/>
              <a:t>) then such key is referred as </a:t>
            </a:r>
            <a:r>
              <a:rPr lang="en-US" sz="2000" b="1" dirty="0"/>
              <a:t>Foreign Key</a:t>
            </a:r>
            <a:r>
              <a:rPr lang="en-US" sz="2000" dirty="0"/>
              <a:t>.</a:t>
            </a:r>
          </a:p>
          <a:p>
            <a:pPr marL="514350" indent="-285750" algn="l">
              <a:buFont typeface="Arial" panose="020B0604020202020204" pitchFamily="34" charset="0"/>
              <a:buChar char="•"/>
            </a:pPr>
            <a:r>
              <a:rPr lang="en-US" sz="2000" dirty="0"/>
              <a:t>The main purpose of the foreign key is to create and define the relationship between two entities/tables.</a:t>
            </a:r>
          </a:p>
          <a:p>
            <a:pPr marL="228600" indent="0" algn="l"/>
            <a:endParaRPr lang="en-US" sz="2400" dirty="0"/>
          </a:p>
          <a:p>
            <a:pPr algn="l"/>
            <a:endParaRPr lang="en-US" b="1" dirty="0"/>
          </a:p>
          <a:p>
            <a:pPr algn="l"/>
            <a:endParaRPr lang="en-US" b="1" dirty="0"/>
          </a:p>
        </p:txBody>
      </p:sp>
      <p:sp>
        <p:nvSpPr>
          <p:cNvPr id="3" name="Title 2">
            <a:extLst>
              <a:ext uri="{FF2B5EF4-FFF2-40B4-BE49-F238E27FC236}">
                <a16:creationId xmlns:a16="http://schemas.microsoft.com/office/drawing/2014/main" id="{4E7CCA4B-DAB0-4786-99B8-EEFA81318BDA}"/>
              </a:ext>
            </a:extLst>
          </p:cNvPr>
          <p:cNvSpPr>
            <a:spLocks noGrp="1"/>
          </p:cNvSpPr>
          <p:nvPr>
            <p:ph type="title"/>
          </p:nvPr>
        </p:nvSpPr>
        <p:spPr/>
        <p:txBody>
          <a:bodyPr/>
          <a:lstStyle/>
          <a:p>
            <a:r>
              <a:rPr lang="en-US" dirty="0"/>
              <a:t>Foreign Key</a:t>
            </a:r>
          </a:p>
        </p:txBody>
      </p:sp>
      <p:sp>
        <p:nvSpPr>
          <p:cNvPr id="4" name="Slide Number Placeholder 3">
            <a:extLst>
              <a:ext uri="{FF2B5EF4-FFF2-40B4-BE49-F238E27FC236}">
                <a16:creationId xmlns:a16="http://schemas.microsoft.com/office/drawing/2014/main" id="{B8C7A5AD-CCD6-4731-A89E-3646C99460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7" name="Picture 6">
            <a:extLst>
              <a:ext uri="{FF2B5EF4-FFF2-40B4-BE49-F238E27FC236}">
                <a16:creationId xmlns:a16="http://schemas.microsoft.com/office/drawing/2014/main" id="{449415B1-8784-4FE6-8328-EE2B664AB4AB}"/>
              </a:ext>
            </a:extLst>
          </p:cNvPr>
          <p:cNvPicPr>
            <a:picLocks noChangeAspect="1"/>
          </p:cNvPicPr>
          <p:nvPr/>
        </p:nvPicPr>
        <p:blipFill>
          <a:blip r:embed="rId2"/>
          <a:stretch>
            <a:fillRect/>
          </a:stretch>
        </p:blipFill>
        <p:spPr>
          <a:xfrm>
            <a:off x="521881" y="2840013"/>
            <a:ext cx="7071379" cy="3097381"/>
          </a:xfrm>
          <a:prstGeom prst="rect">
            <a:avLst/>
          </a:prstGeom>
        </p:spPr>
      </p:pic>
      <p:pic>
        <p:nvPicPr>
          <p:cNvPr id="6" name="Picture 5">
            <a:extLst>
              <a:ext uri="{FF2B5EF4-FFF2-40B4-BE49-F238E27FC236}">
                <a16:creationId xmlns:a16="http://schemas.microsoft.com/office/drawing/2014/main" id="{27965143-2364-1915-E004-578253560278}"/>
              </a:ext>
            </a:extLst>
          </p:cNvPr>
          <p:cNvPicPr>
            <a:picLocks noChangeAspect="1"/>
          </p:cNvPicPr>
          <p:nvPr/>
        </p:nvPicPr>
        <p:blipFill>
          <a:blip r:embed="rId3"/>
          <a:stretch>
            <a:fillRect/>
          </a:stretch>
        </p:blipFill>
        <p:spPr>
          <a:xfrm>
            <a:off x="7943586" y="3260395"/>
            <a:ext cx="3488491" cy="1890863"/>
          </a:xfrm>
          <a:prstGeom prst="rect">
            <a:avLst/>
          </a:prstGeom>
        </p:spPr>
      </p:pic>
    </p:spTree>
    <p:extLst>
      <p:ext uri="{BB962C8B-B14F-4D97-AF65-F5344CB8AC3E}">
        <p14:creationId xmlns:p14="http://schemas.microsoft.com/office/powerpoint/2010/main" val="2937629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90C23-938D-4653-A339-F45E0A16C551}"/>
              </a:ext>
            </a:extLst>
          </p:cNvPr>
          <p:cNvSpPr>
            <a:spLocks noGrp="1"/>
          </p:cNvSpPr>
          <p:nvPr>
            <p:ph type="title"/>
          </p:nvPr>
        </p:nvSpPr>
        <p:spPr/>
        <p:txBody>
          <a:bodyPr/>
          <a:lstStyle/>
          <a:p>
            <a:r>
              <a:rPr lang="en-US" dirty="0"/>
              <a:t>Relationship Type in Erwin</a:t>
            </a:r>
          </a:p>
        </p:txBody>
      </p:sp>
      <p:sp>
        <p:nvSpPr>
          <p:cNvPr id="4" name="Slide Number Placeholder 3">
            <a:extLst>
              <a:ext uri="{FF2B5EF4-FFF2-40B4-BE49-F238E27FC236}">
                <a16:creationId xmlns:a16="http://schemas.microsoft.com/office/drawing/2014/main" id="{B951486B-27C6-424D-A9D0-5B2A97681A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5" name="Text Placeholder 1">
            <a:extLst>
              <a:ext uri="{FF2B5EF4-FFF2-40B4-BE49-F238E27FC236}">
                <a16:creationId xmlns:a16="http://schemas.microsoft.com/office/drawing/2014/main" id="{F326AE92-2901-4511-BF2E-F7BF61099043}"/>
              </a:ext>
            </a:extLst>
          </p:cNvPr>
          <p:cNvSpPr>
            <a:spLocks noGrp="1"/>
          </p:cNvSpPr>
          <p:nvPr>
            <p:ph type="body" idx="1"/>
          </p:nvPr>
        </p:nvSpPr>
        <p:spPr>
          <a:xfrm>
            <a:off x="302684" y="1075765"/>
            <a:ext cx="11308741" cy="5006191"/>
          </a:xfrm>
        </p:spPr>
        <p:txBody>
          <a:bodyPr/>
          <a:lstStyle/>
          <a:p>
            <a:pPr algn="l"/>
            <a:r>
              <a:rPr lang="en-US" b="1" dirty="0"/>
              <a:t>Identifying Relationship:</a:t>
            </a:r>
          </a:p>
          <a:p>
            <a:pPr algn="l"/>
            <a:r>
              <a:rPr lang="en-US" dirty="0"/>
              <a:t>An identifying relationship is represented by a solid line and through it the primary key of the parent migrates to the primary key area of the child entity or table.</a:t>
            </a:r>
          </a:p>
          <a:p>
            <a:pPr algn="l"/>
            <a:r>
              <a:rPr lang="en-US" b="1" dirty="0"/>
              <a:t>Non-Identifying Relationship:</a:t>
            </a:r>
          </a:p>
          <a:p>
            <a:pPr algn="l"/>
            <a:r>
              <a:rPr lang="en-US" dirty="0"/>
              <a:t>A Non-identifying relationship is represented by a dashed line and through it the primary key of the parent migrates to the non-key area of the child entity or table. </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altLang="zh-CN" b="1" dirty="0"/>
              <a:t>Many to Many</a:t>
            </a:r>
            <a:r>
              <a:rPr lang="en-US" b="1" dirty="0"/>
              <a:t> Relationship</a:t>
            </a:r>
          </a:p>
          <a:p>
            <a:pPr algn="l"/>
            <a:r>
              <a:rPr lang="en-US" b="0" i="0" dirty="0">
                <a:solidFill>
                  <a:srgbClr val="000000"/>
                </a:solidFill>
                <a:effectLst/>
                <a:latin typeface="Calibri" panose="020F0502020204030204" pitchFamily="34" charset="0"/>
              </a:rPr>
              <a:t>A many-to-many relationship is a relationship between two entities where instances in one entity have zero, one, or more related instances in the other entity. </a:t>
            </a:r>
            <a:endParaRPr lang="en-US" dirty="0"/>
          </a:p>
          <a:p>
            <a:pPr algn="l"/>
            <a:endParaRPr lang="en-US" b="1" dirty="0"/>
          </a:p>
        </p:txBody>
      </p:sp>
      <p:pic>
        <p:nvPicPr>
          <p:cNvPr id="6" name="Picture 4" descr="A picture containing chart&#10;&#10;Description automatically generated">
            <a:extLst>
              <a:ext uri="{FF2B5EF4-FFF2-40B4-BE49-F238E27FC236}">
                <a16:creationId xmlns:a16="http://schemas.microsoft.com/office/drawing/2014/main" id="{CD7D9983-72A1-433C-8F52-862B09E84554}"/>
              </a:ext>
            </a:extLst>
          </p:cNvPr>
          <p:cNvPicPr>
            <a:picLocks noChangeAspect="1"/>
          </p:cNvPicPr>
          <p:nvPr/>
        </p:nvPicPr>
        <p:blipFill>
          <a:blip r:embed="rId2"/>
          <a:stretch>
            <a:fillRect/>
          </a:stretch>
        </p:blipFill>
        <p:spPr>
          <a:xfrm>
            <a:off x="643303" y="3227458"/>
            <a:ext cx="5452697" cy="1878428"/>
          </a:xfrm>
          <a:prstGeom prst="rect">
            <a:avLst/>
          </a:prstGeom>
        </p:spPr>
      </p:pic>
      <p:pic>
        <p:nvPicPr>
          <p:cNvPr id="7" name="Picture 5">
            <a:extLst>
              <a:ext uri="{FF2B5EF4-FFF2-40B4-BE49-F238E27FC236}">
                <a16:creationId xmlns:a16="http://schemas.microsoft.com/office/drawing/2014/main" id="{8AAD05AB-5B26-4437-BB9F-44BDBC992AAD}"/>
              </a:ext>
            </a:extLst>
          </p:cNvPr>
          <p:cNvPicPr>
            <a:picLocks noChangeAspect="1"/>
          </p:cNvPicPr>
          <p:nvPr/>
        </p:nvPicPr>
        <p:blipFill>
          <a:blip r:embed="rId3"/>
          <a:stretch>
            <a:fillRect/>
          </a:stretch>
        </p:blipFill>
        <p:spPr>
          <a:xfrm>
            <a:off x="6523136" y="3184569"/>
            <a:ext cx="5142703" cy="1773879"/>
          </a:xfrm>
          <a:prstGeom prst="rect">
            <a:avLst/>
          </a:prstGeom>
        </p:spPr>
      </p:pic>
    </p:spTree>
    <p:extLst>
      <p:ext uri="{BB962C8B-B14F-4D97-AF65-F5344CB8AC3E}">
        <p14:creationId xmlns:p14="http://schemas.microsoft.com/office/powerpoint/2010/main" val="316849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828D8-B1FC-4820-A1BD-7BA9B8336964}"/>
              </a:ext>
            </a:extLst>
          </p:cNvPr>
          <p:cNvSpPr>
            <a:spLocks noGrp="1"/>
          </p:cNvSpPr>
          <p:nvPr>
            <p:ph type="sldNum" sz="quarter" idx="13"/>
          </p:nvPr>
        </p:nvSpPr>
        <p:spPr/>
        <p:txBody>
          <a:bodyPr/>
          <a:lstStyle/>
          <a:p>
            <a:fld id="{12342C3A-DD85-7843-B416-BD52AB030D59}" type="slidenum">
              <a:rPr lang="en-US" smtClean="0"/>
              <a:pPr/>
              <a:t>16</a:t>
            </a:fld>
            <a:endParaRPr lang="en-US" dirty="0"/>
          </a:p>
        </p:txBody>
      </p:sp>
      <p:sp>
        <p:nvSpPr>
          <p:cNvPr id="3" name="Text Placeholder 2">
            <a:extLst>
              <a:ext uri="{FF2B5EF4-FFF2-40B4-BE49-F238E27FC236}">
                <a16:creationId xmlns:a16="http://schemas.microsoft.com/office/drawing/2014/main" id="{99F2BD66-509C-4DB6-9BFF-05D74FB39145}"/>
              </a:ext>
            </a:extLst>
          </p:cNvPr>
          <p:cNvSpPr>
            <a:spLocks noGrp="1"/>
          </p:cNvSpPr>
          <p:nvPr>
            <p:ph type="body" sz="quarter" idx="12"/>
          </p:nvPr>
        </p:nvSpPr>
        <p:spPr>
          <a:xfrm>
            <a:off x="302685" y="1112109"/>
            <a:ext cx="7708976" cy="4981786"/>
          </a:xfrm>
        </p:spPr>
        <p:txBody>
          <a:bodyPr/>
          <a:lstStyle/>
          <a:p>
            <a:r>
              <a:rPr lang="en-US" sz="2400" dirty="0"/>
              <a:t>Erwin’s Notations:</a:t>
            </a:r>
          </a:p>
          <a:p>
            <a:pPr marL="342900" indent="-342900">
              <a:buFont typeface="Arial" panose="020B0604020202020204" pitchFamily="34" charset="0"/>
              <a:buChar char="•"/>
            </a:pPr>
            <a:r>
              <a:rPr lang="en-US" sz="2400" dirty="0"/>
              <a:t>IDEF1X: Developed by United States Air force and currently used in various government agencies and in a wide variety of major corporations from aerospace to financial industries. </a:t>
            </a:r>
          </a:p>
          <a:p>
            <a:endParaRPr lang="en-US" sz="2400" dirty="0"/>
          </a:p>
          <a:p>
            <a:pPr marL="342900" indent="-342900">
              <a:buFont typeface="Arial" panose="020B0604020202020204" pitchFamily="34" charset="0"/>
              <a:buChar char="•"/>
            </a:pPr>
            <a:r>
              <a:rPr lang="en-US" sz="2400" dirty="0"/>
              <a:t>IE (Information Engineering): James Martin, Clive Finkelstein, and other IE authorities developed the IE method, which is widely deployed in various industries.</a:t>
            </a:r>
          </a:p>
          <a:p>
            <a:endParaRPr lang="en-US" dirty="0"/>
          </a:p>
        </p:txBody>
      </p:sp>
      <p:sp>
        <p:nvSpPr>
          <p:cNvPr id="4" name="Title 3">
            <a:extLst>
              <a:ext uri="{FF2B5EF4-FFF2-40B4-BE49-F238E27FC236}">
                <a16:creationId xmlns:a16="http://schemas.microsoft.com/office/drawing/2014/main" id="{AF5EE823-90D6-4454-8398-404EE57B9D13}"/>
              </a:ext>
            </a:extLst>
          </p:cNvPr>
          <p:cNvSpPr>
            <a:spLocks noGrp="1"/>
          </p:cNvSpPr>
          <p:nvPr>
            <p:ph type="title"/>
          </p:nvPr>
        </p:nvSpPr>
        <p:spPr/>
        <p:txBody>
          <a:bodyPr/>
          <a:lstStyle/>
          <a:p>
            <a:r>
              <a:rPr lang="en-US" dirty="0"/>
              <a:t>Data Modeling Notation</a:t>
            </a:r>
            <a:r>
              <a:rPr lang="en-US" altLang="zh-CN" dirty="0"/>
              <a:t>s</a:t>
            </a:r>
            <a:endParaRPr lang="en-US" dirty="0"/>
          </a:p>
        </p:txBody>
      </p:sp>
      <p:pic>
        <p:nvPicPr>
          <p:cNvPr id="5" name="Picture 4">
            <a:extLst>
              <a:ext uri="{FF2B5EF4-FFF2-40B4-BE49-F238E27FC236}">
                <a16:creationId xmlns:a16="http://schemas.microsoft.com/office/drawing/2014/main" id="{0A68E0A1-F0AA-4D57-B69E-553E964B80EB}"/>
              </a:ext>
            </a:extLst>
          </p:cNvPr>
          <p:cNvPicPr>
            <a:picLocks noChangeAspect="1"/>
          </p:cNvPicPr>
          <p:nvPr/>
        </p:nvPicPr>
        <p:blipFill>
          <a:blip r:embed="rId2"/>
          <a:stretch>
            <a:fillRect/>
          </a:stretch>
        </p:blipFill>
        <p:spPr>
          <a:xfrm>
            <a:off x="8408458" y="753314"/>
            <a:ext cx="3585089" cy="5518836"/>
          </a:xfrm>
          <a:prstGeom prst="rect">
            <a:avLst/>
          </a:prstGeom>
        </p:spPr>
      </p:pic>
      <p:sp>
        <p:nvSpPr>
          <p:cNvPr id="6" name="Oval 5">
            <a:extLst>
              <a:ext uri="{FF2B5EF4-FFF2-40B4-BE49-F238E27FC236}">
                <a16:creationId xmlns:a16="http://schemas.microsoft.com/office/drawing/2014/main" id="{3C596B4F-2FAF-465F-AEF0-BD4C014FF2A0}"/>
              </a:ext>
            </a:extLst>
          </p:cNvPr>
          <p:cNvSpPr/>
          <p:nvPr/>
        </p:nvSpPr>
        <p:spPr>
          <a:xfrm>
            <a:off x="8345308" y="3559260"/>
            <a:ext cx="3711388" cy="901987"/>
          </a:xfrm>
          <a:prstGeom prst="ellipse">
            <a:avLst/>
          </a:prstGeom>
          <a:no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61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120127-D35D-0756-665D-E460E27A7242}"/>
              </a:ext>
            </a:extLst>
          </p:cNvPr>
          <p:cNvSpPr>
            <a:spLocks noGrp="1"/>
          </p:cNvSpPr>
          <p:nvPr>
            <p:ph type="sldNum" sz="quarter" idx="13"/>
          </p:nvPr>
        </p:nvSpPr>
        <p:spPr/>
        <p:txBody>
          <a:bodyPr/>
          <a:lstStyle/>
          <a:p>
            <a:fld id="{12342C3A-DD85-7843-B416-BD52AB030D59}" type="slidenum">
              <a:rPr lang="en-US" smtClean="0"/>
              <a:pPr/>
              <a:t>17</a:t>
            </a:fld>
            <a:endParaRPr lang="en-US" dirty="0"/>
          </a:p>
        </p:txBody>
      </p:sp>
      <p:sp>
        <p:nvSpPr>
          <p:cNvPr id="4" name="Title 3">
            <a:extLst>
              <a:ext uri="{FF2B5EF4-FFF2-40B4-BE49-F238E27FC236}">
                <a16:creationId xmlns:a16="http://schemas.microsoft.com/office/drawing/2014/main" id="{7967E28C-8365-5287-E3B7-4AB615B9C07D}"/>
              </a:ext>
            </a:extLst>
          </p:cNvPr>
          <p:cNvSpPr>
            <a:spLocks noGrp="1"/>
          </p:cNvSpPr>
          <p:nvPr>
            <p:ph type="title"/>
          </p:nvPr>
        </p:nvSpPr>
        <p:spPr/>
        <p:txBody>
          <a:bodyPr/>
          <a:lstStyle/>
          <a:p>
            <a:r>
              <a:rPr lang="en-US" dirty="0"/>
              <a:t>Operation Tips</a:t>
            </a:r>
          </a:p>
        </p:txBody>
      </p:sp>
      <p:sp>
        <p:nvSpPr>
          <p:cNvPr id="5" name="Text Placeholder 2">
            <a:extLst>
              <a:ext uri="{FF2B5EF4-FFF2-40B4-BE49-F238E27FC236}">
                <a16:creationId xmlns:a16="http://schemas.microsoft.com/office/drawing/2014/main" id="{E78C8D50-7CC3-1B98-DFC1-9C58632ACD4C}"/>
              </a:ext>
            </a:extLst>
          </p:cNvPr>
          <p:cNvSpPr txBox="1">
            <a:spLocks/>
          </p:cNvSpPr>
          <p:nvPr/>
        </p:nvSpPr>
        <p:spPr>
          <a:xfrm>
            <a:off x="302684" y="1112109"/>
            <a:ext cx="4305673"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Choose Notation</a:t>
            </a:r>
          </a:p>
        </p:txBody>
      </p:sp>
      <p:pic>
        <p:nvPicPr>
          <p:cNvPr id="7" name="Picture 6">
            <a:extLst>
              <a:ext uri="{FF2B5EF4-FFF2-40B4-BE49-F238E27FC236}">
                <a16:creationId xmlns:a16="http://schemas.microsoft.com/office/drawing/2014/main" id="{DB5FCA4B-332F-64E4-D16C-D1AA1445AC94}"/>
              </a:ext>
            </a:extLst>
          </p:cNvPr>
          <p:cNvPicPr>
            <a:picLocks noChangeAspect="1"/>
          </p:cNvPicPr>
          <p:nvPr/>
        </p:nvPicPr>
        <p:blipFill>
          <a:blip r:embed="rId2"/>
          <a:stretch>
            <a:fillRect/>
          </a:stretch>
        </p:blipFill>
        <p:spPr>
          <a:xfrm>
            <a:off x="3071811" y="1596636"/>
            <a:ext cx="5150105" cy="4665095"/>
          </a:xfrm>
          <a:prstGeom prst="rect">
            <a:avLst/>
          </a:prstGeom>
        </p:spPr>
      </p:pic>
    </p:spTree>
    <p:extLst>
      <p:ext uri="{BB962C8B-B14F-4D97-AF65-F5344CB8AC3E}">
        <p14:creationId xmlns:p14="http://schemas.microsoft.com/office/powerpoint/2010/main" val="1102400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A4044B-DDDC-4358-8F9B-45B547289E7A}"/>
              </a:ext>
            </a:extLst>
          </p:cNvPr>
          <p:cNvSpPr>
            <a:spLocks noGrp="1"/>
          </p:cNvSpPr>
          <p:nvPr>
            <p:ph type="sldNum" sz="quarter" idx="13"/>
          </p:nvPr>
        </p:nvSpPr>
        <p:spPr/>
        <p:txBody>
          <a:bodyPr/>
          <a:lstStyle/>
          <a:p>
            <a:fld id="{12342C3A-DD85-7843-B416-BD52AB030D59}" type="slidenum">
              <a:rPr lang="en-US" smtClean="0"/>
              <a:pPr/>
              <a:t>18</a:t>
            </a:fld>
            <a:endParaRPr lang="en-US" dirty="0"/>
          </a:p>
        </p:txBody>
      </p:sp>
      <p:sp>
        <p:nvSpPr>
          <p:cNvPr id="4" name="Title 3">
            <a:extLst>
              <a:ext uri="{FF2B5EF4-FFF2-40B4-BE49-F238E27FC236}">
                <a16:creationId xmlns:a16="http://schemas.microsoft.com/office/drawing/2014/main" id="{C5BB277F-E47F-4898-B1AD-7B2898F4ABF2}"/>
              </a:ext>
            </a:extLst>
          </p:cNvPr>
          <p:cNvSpPr>
            <a:spLocks noGrp="1"/>
          </p:cNvSpPr>
          <p:nvPr>
            <p:ph type="title"/>
          </p:nvPr>
        </p:nvSpPr>
        <p:spPr/>
        <p:txBody>
          <a:bodyPr/>
          <a:lstStyle/>
          <a:p>
            <a:r>
              <a:rPr lang="en-US" dirty="0"/>
              <a:t>Data Modeling Notations </a:t>
            </a:r>
            <a:r>
              <a:rPr lang="en-US" altLang="zh-CN" dirty="0"/>
              <a:t>(IE)</a:t>
            </a:r>
            <a:r>
              <a:rPr lang="en-US" dirty="0"/>
              <a:t> </a:t>
            </a:r>
            <a:r>
              <a:rPr lang="en-US" altLang="zh-CN" dirty="0"/>
              <a:t>– Relationship</a:t>
            </a:r>
            <a:endParaRPr lang="en-US" dirty="0"/>
          </a:p>
        </p:txBody>
      </p:sp>
      <p:pic>
        <p:nvPicPr>
          <p:cNvPr id="5" name="Picture 4">
            <a:extLst>
              <a:ext uri="{FF2B5EF4-FFF2-40B4-BE49-F238E27FC236}">
                <a16:creationId xmlns:a16="http://schemas.microsoft.com/office/drawing/2014/main" id="{418B6990-AFE9-4A98-BE38-EAA7CC6AFCD7}"/>
              </a:ext>
            </a:extLst>
          </p:cNvPr>
          <p:cNvPicPr>
            <a:picLocks noChangeAspect="1"/>
          </p:cNvPicPr>
          <p:nvPr/>
        </p:nvPicPr>
        <p:blipFill rotWithShape="1">
          <a:blip r:embed="rId2"/>
          <a:srcRect l="-586" t="1789" r="28462" b="-1789"/>
          <a:stretch/>
        </p:blipFill>
        <p:spPr>
          <a:xfrm>
            <a:off x="2748370" y="1578821"/>
            <a:ext cx="5597080" cy="4164106"/>
          </a:xfrm>
          <a:prstGeom prst="rect">
            <a:avLst/>
          </a:prstGeom>
        </p:spPr>
      </p:pic>
    </p:spTree>
    <p:extLst>
      <p:ext uri="{BB962C8B-B14F-4D97-AF65-F5344CB8AC3E}">
        <p14:creationId xmlns:p14="http://schemas.microsoft.com/office/powerpoint/2010/main" val="248882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A4044B-DDDC-4358-8F9B-45B547289E7A}"/>
              </a:ext>
            </a:extLst>
          </p:cNvPr>
          <p:cNvSpPr>
            <a:spLocks noGrp="1"/>
          </p:cNvSpPr>
          <p:nvPr>
            <p:ph type="sldNum" sz="quarter" idx="13"/>
          </p:nvPr>
        </p:nvSpPr>
        <p:spPr/>
        <p:txBody>
          <a:bodyPr/>
          <a:lstStyle/>
          <a:p>
            <a:fld id="{12342C3A-DD85-7843-B416-BD52AB030D59}" type="slidenum">
              <a:rPr lang="en-US" smtClean="0"/>
              <a:pPr/>
              <a:t>19</a:t>
            </a:fld>
            <a:endParaRPr lang="en-US" dirty="0"/>
          </a:p>
        </p:txBody>
      </p:sp>
      <p:sp>
        <p:nvSpPr>
          <p:cNvPr id="4" name="Title 3">
            <a:extLst>
              <a:ext uri="{FF2B5EF4-FFF2-40B4-BE49-F238E27FC236}">
                <a16:creationId xmlns:a16="http://schemas.microsoft.com/office/drawing/2014/main" id="{C5BB277F-E47F-4898-B1AD-7B2898F4ABF2}"/>
              </a:ext>
            </a:extLst>
          </p:cNvPr>
          <p:cNvSpPr>
            <a:spLocks noGrp="1"/>
          </p:cNvSpPr>
          <p:nvPr>
            <p:ph type="title"/>
          </p:nvPr>
        </p:nvSpPr>
        <p:spPr/>
        <p:txBody>
          <a:bodyPr/>
          <a:lstStyle/>
          <a:p>
            <a:r>
              <a:rPr lang="en-US" dirty="0"/>
              <a:t>Data Modeling Notations </a:t>
            </a:r>
            <a:r>
              <a:rPr lang="en-US" altLang="zh-CN" dirty="0"/>
              <a:t>(IE) – Relationship</a:t>
            </a:r>
            <a:endParaRPr lang="en-US" dirty="0"/>
          </a:p>
        </p:txBody>
      </p:sp>
      <p:sp>
        <p:nvSpPr>
          <p:cNvPr id="6" name="TextBox 5">
            <a:extLst>
              <a:ext uri="{FF2B5EF4-FFF2-40B4-BE49-F238E27FC236}">
                <a16:creationId xmlns:a16="http://schemas.microsoft.com/office/drawing/2014/main" id="{FC82EC8B-7389-46EE-A2C2-5CB40FFE24B1}"/>
              </a:ext>
            </a:extLst>
          </p:cNvPr>
          <p:cNvSpPr txBox="1"/>
          <p:nvPr/>
        </p:nvSpPr>
        <p:spPr>
          <a:xfrm>
            <a:off x="3382143" y="3950068"/>
            <a:ext cx="1546001" cy="369332"/>
          </a:xfrm>
          <a:prstGeom prst="rect">
            <a:avLst/>
          </a:prstGeom>
          <a:noFill/>
        </p:spPr>
        <p:txBody>
          <a:bodyPr wrap="none" rtlCol="0">
            <a:spAutoFit/>
          </a:bodyPr>
          <a:lstStyle/>
          <a:p>
            <a:r>
              <a:rPr lang="en-US" dirty="0"/>
              <a:t>Many to Many</a:t>
            </a:r>
          </a:p>
        </p:txBody>
      </p:sp>
      <p:sp>
        <p:nvSpPr>
          <p:cNvPr id="14" name="TextBox 13">
            <a:extLst>
              <a:ext uri="{FF2B5EF4-FFF2-40B4-BE49-F238E27FC236}">
                <a16:creationId xmlns:a16="http://schemas.microsoft.com/office/drawing/2014/main" id="{9B151AF7-BBE8-414B-BC9C-43B4CC93845B}"/>
              </a:ext>
            </a:extLst>
          </p:cNvPr>
          <p:cNvSpPr txBox="1"/>
          <p:nvPr/>
        </p:nvSpPr>
        <p:spPr>
          <a:xfrm>
            <a:off x="526930" y="1143651"/>
            <a:ext cx="1266052" cy="369332"/>
          </a:xfrm>
          <a:prstGeom prst="rect">
            <a:avLst/>
          </a:prstGeom>
          <a:noFill/>
        </p:spPr>
        <p:txBody>
          <a:bodyPr wrap="none" rtlCol="0">
            <a:spAutoFit/>
          </a:bodyPr>
          <a:lstStyle/>
          <a:p>
            <a:r>
              <a:rPr lang="en-US" dirty="0"/>
              <a:t>One to One</a:t>
            </a:r>
          </a:p>
        </p:txBody>
      </p:sp>
      <p:sp>
        <p:nvSpPr>
          <p:cNvPr id="15" name="TextBox 14">
            <a:extLst>
              <a:ext uri="{FF2B5EF4-FFF2-40B4-BE49-F238E27FC236}">
                <a16:creationId xmlns:a16="http://schemas.microsoft.com/office/drawing/2014/main" id="{70221137-6B14-47D8-A498-E345AD07B235}"/>
              </a:ext>
            </a:extLst>
          </p:cNvPr>
          <p:cNvSpPr txBox="1"/>
          <p:nvPr/>
        </p:nvSpPr>
        <p:spPr>
          <a:xfrm>
            <a:off x="6874407" y="1115429"/>
            <a:ext cx="1563761" cy="369332"/>
          </a:xfrm>
          <a:prstGeom prst="rect">
            <a:avLst/>
          </a:prstGeom>
          <a:noFill/>
        </p:spPr>
        <p:txBody>
          <a:bodyPr wrap="none" rtlCol="0">
            <a:spAutoFit/>
          </a:bodyPr>
          <a:lstStyle/>
          <a:p>
            <a:r>
              <a:rPr lang="en-US" dirty="0"/>
              <a:t>One and Many</a:t>
            </a:r>
          </a:p>
        </p:txBody>
      </p:sp>
      <p:pic>
        <p:nvPicPr>
          <p:cNvPr id="5" name="Picture 4">
            <a:extLst>
              <a:ext uri="{FF2B5EF4-FFF2-40B4-BE49-F238E27FC236}">
                <a16:creationId xmlns:a16="http://schemas.microsoft.com/office/drawing/2014/main" id="{6C019B95-6AA7-4818-AAD5-A6A6B8685E1A}"/>
              </a:ext>
            </a:extLst>
          </p:cNvPr>
          <p:cNvPicPr>
            <a:picLocks noChangeAspect="1"/>
          </p:cNvPicPr>
          <p:nvPr/>
        </p:nvPicPr>
        <p:blipFill>
          <a:blip r:embed="rId2"/>
          <a:stretch>
            <a:fillRect/>
          </a:stretch>
        </p:blipFill>
        <p:spPr>
          <a:xfrm>
            <a:off x="397442" y="1745136"/>
            <a:ext cx="4894709" cy="1373441"/>
          </a:xfrm>
          <a:prstGeom prst="rect">
            <a:avLst/>
          </a:prstGeom>
        </p:spPr>
      </p:pic>
      <p:pic>
        <p:nvPicPr>
          <p:cNvPr id="2050" name="Picture 2" descr="One-to-many">
            <a:extLst>
              <a:ext uri="{FF2B5EF4-FFF2-40B4-BE49-F238E27FC236}">
                <a16:creationId xmlns:a16="http://schemas.microsoft.com/office/drawing/2014/main" id="{389EAFCE-E843-48F2-BC93-1A4C07A72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838" y="1745135"/>
            <a:ext cx="5060046" cy="13734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ny-to-many">
            <a:extLst>
              <a:ext uri="{FF2B5EF4-FFF2-40B4-BE49-F238E27FC236}">
                <a16:creationId xmlns:a16="http://schemas.microsoft.com/office/drawing/2014/main" id="{F9003200-33F0-4B36-961E-3745CAAD9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2143" y="4551553"/>
            <a:ext cx="5515491" cy="149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90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8E7B1F-7240-4279-AF7C-0807845F4E16}"/>
              </a:ext>
            </a:extLst>
          </p:cNvPr>
          <p:cNvSpPr>
            <a:spLocks noGrp="1"/>
          </p:cNvSpPr>
          <p:nvPr>
            <p:ph type="sldNum" sz="quarter" idx="13"/>
          </p:nvPr>
        </p:nvSpPr>
        <p:spPr/>
        <p:txBody>
          <a:bodyPr/>
          <a:lstStyle/>
          <a:p>
            <a:fld id="{12342C3A-DD85-7843-B416-BD52AB030D59}" type="slidenum">
              <a:rPr lang="en-US" smtClean="0"/>
              <a:pPr/>
              <a:t>2</a:t>
            </a:fld>
            <a:endParaRPr lang="en-US" dirty="0"/>
          </a:p>
        </p:txBody>
      </p:sp>
      <p:sp>
        <p:nvSpPr>
          <p:cNvPr id="4" name="Title 3">
            <a:extLst>
              <a:ext uri="{FF2B5EF4-FFF2-40B4-BE49-F238E27FC236}">
                <a16:creationId xmlns:a16="http://schemas.microsoft.com/office/drawing/2014/main" id="{466FA671-DE72-4461-8F2F-C18971F8C02F}"/>
              </a:ext>
            </a:extLst>
          </p:cNvPr>
          <p:cNvSpPr>
            <a:spLocks noGrp="1"/>
          </p:cNvSpPr>
          <p:nvPr>
            <p:ph type="title"/>
          </p:nvPr>
        </p:nvSpPr>
        <p:spPr/>
        <p:txBody>
          <a:bodyPr/>
          <a:lstStyle/>
          <a:p>
            <a:r>
              <a:rPr lang="en-US" altLang="zh-CN" dirty="0">
                <a:cs typeface="Calibri Light"/>
              </a:rPr>
              <a:t>Database Development Life Cycle </a:t>
            </a:r>
            <a:br>
              <a:rPr lang="en-US" dirty="0">
                <a:solidFill>
                  <a:srgbClr val="C00000"/>
                </a:solidFill>
                <a:cs typeface="Calibri Light"/>
              </a:rPr>
            </a:br>
            <a:endParaRPr lang="en-US" dirty="0"/>
          </a:p>
        </p:txBody>
      </p:sp>
      <p:graphicFrame>
        <p:nvGraphicFramePr>
          <p:cNvPr id="5" name="Content Placeholder 12">
            <a:extLst>
              <a:ext uri="{FF2B5EF4-FFF2-40B4-BE49-F238E27FC236}">
                <a16:creationId xmlns:a16="http://schemas.microsoft.com/office/drawing/2014/main" id="{ABC36325-3CDE-4D7D-81BA-CBB4F8DB78AC}"/>
              </a:ext>
            </a:extLst>
          </p:cNvPr>
          <p:cNvGraphicFramePr>
            <a:graphicFrameLocks/>
          </p:cNvGraphicFramePr>
          <p:nvPr>
            <p:extLst>
              <p:ext uri="{D42A27DB-BD31-4B8C-83A1-F6EECF244321}">
                <p14:modId xmlns:p14="http://schemas.microsoft.com/office/powerpoint/2010/main" val="3308753700"/>
              </p:ext>
            </p:extLst>
          </p:nvPr>
        </p:nvGraphicFramePr>
        <p:xfrm>
          <a:off x="838200" y="1463547"/>
          <a:ext cx="9350829" cy="3333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3181219-7CB4-45B5-9BA4-B3629F148E7E}"/>
              </a:ext>
            </a:extLst>
          </p:cNvPr>
          <p:cNvSpPr txBox="1"/>
          <p:nvPr/>
        </p:nvSpPr>
        <p:spPr>
          <a:xfrm>
            <a:off x="559314" y="3865873"/>
            <a:ext cx="3552832"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Business Process</a:t>
            </a:r>
          </a:p>
          <a:p>
            <a:pPr marL="285750" indent="-285750">
              <a:buFont typeface="Arial" panose="020B0604020202020204" pitchFamily="34" charset="0"/>
              <a:buChar char="•"/>
            </a:pPr>
            <a:r>
              <a:rPr lang="en-US" sz="2400" dirty="0"/>
              <a:t>Business Concept </a:t>
            </a:r>
            <a:r>
              <a:rPr lang="en-US" altLang="zh-CN" sz="2400" dirty="0"/>
              <a:t>&amp; Rule</a:t>
            </a:r>
            <a:endParaRPr lang="en-US" sz="2400" dirty="0"/>
          </a:p>
        </p:txBody>
      </p:sp>
      <p:sp>
        <p:nvSpPr>
          <p:cNvPr id="7" name="TextBox 6">
            <a:extLst>
              <a:ext uri="{FF2B5EF4-FFF2-40B4-BE49-F238E27FC236}">
                <a16:creationId xmlns:a16="http://schemas.microsoft.com/office/drawing/2014/main" id="{CB4D42C9-C970-45C3-8BCD-5AF87C69BCAD}"/>
              </a:ext>
            </a:extLst>
          </p:cNvPr>
          <p:cNvSpPr txBox="1"/>
          <p:nvPr/>
        </p:nvSpPr>
        <p:spPr>
          <a:xfrm>
            <a:off x="4331041" y="3767081"/>
            <a:ext cx="2796215"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Conceptual </a:t>
            </a:r>
            <a:r>
              <a:rPr lang="en-US" altLang="zh-CN" sz="2400" dirty="0"/>
              <a:t>Design</a:t>
            </a:r>
          </a:p>
          <a:p>
            <a:pPr marL="285750" indent="-285750">
              <a:buFont typeface="Arial" panose="020B0604020202020204" pitchFamily="34" charset="0"/>
              <a:buChar char="•"/>
            </a:pPr>
            <a:r>
              <a:rPr lang="en-US" sz="2400" dirty="0"/>
              <a:t>Logical </a:t>
            </a:r>
            <a:r>
              <a:rPr lang="en-US" altLang="zh-CN" sz="2400" dirty="0"/>
              <a:t>Design</a:t>
            </a:r>
            <a:endParaRPr lang="en-US" sz="2400" dirty="0"/>
          </a:p>
          <a:p>
            <a:pPr marL="285750" indent="-285750">
              <a:buFont typeface="Arial" panose="020B0604020202020204" pitchFamily="34" charset="0"/>
              <a:buChar char="•"/>
            </a:pPr>
            <a:r>
              <a:rPr lang="en-US" sz="2400" dirty="0"/>
              <a:t>Physical </a:t>
            </a:r>
            <a:r>
              <a:rPr lang="en-US" altLang="zh-CN" sz="2400" dirty="0"/>
              <a:t>Design</a:t>
            </a:r>
          </a:p>
          <a:p>
            <a:pPr marL="285750" indent="-285750">
              <a:buFont typeface="Arial" panose="020B0604020202020204" pitchFamily="34" charset="0"/>
              <a:buChar char="•"/>
            </a:pPr>
            <a:r>
              <a:rPr lang="en-US" sz="2400" dirty="0"/>
              <a:t>etc.</a:t>
            </a:r>
          </a:p>
        </p:txBody>
      </p:sp>
    </p:spTree>
    <p:extLst>
      <p:ext uri="{BB962C8B-B14F-4D97-AF65-F5344CB8AC3E}">
        <p14:creationId xmlns:p14="http://schemas.microsoft.com/office/powerpoint/2010/main" val="661361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1B8E9B-87B6-8321-99F0-2F3077CA703C}"/>
              </a:ext>
            </a:extLst>
          </p:cNvPr>
          <p:cNvSpPr>
            <a:spLocks noGrp="1"/>
          </p:cNvSpPr>
          <p:nvPr>
            <p:ph type="sldNum" sz="quarter" idx="13"/>
          </p:nvPr>
        </p:nvSpPr>
        <p:spPr/>
        <p:txBody>
          <a:bodyPr/>
          <a:lstStyle/>
          <a:p>
            <a:fld id="{12342C3A-DD85-7843-B416-BD52AB030D59}" type="slidenum">
              <a:rPr lang="en-US" smtClean="0"/>
              <a:pPr/>
              <a:t>20</a:t>
            </a:fld>
            <a:endParaRPr lang="en-US" dirty="0"/>
          </a:p>
        </p:txBody>
      </p:sp>
      <p:sp>
        <p:nvSpPr>
          <p:cNvPr id="4" name="Title 3">
            <a:extLst>
              <a:ext uri="{FF2B5EF4-FFF2-40B4-BE49-F238E27FC236}">
                <a16:creationId xmlns:a16="http://schemas.microsoft.com/office/drawing/2014/main" id="{5F278E4E-C08D-4BF4-9F6D-991848E8BA0B}"/>
              </a:ext>
            </a:extLst>
          </p:cNvPr>
          <p:cNvSpPr>
            <a:spLocks noGrp="1"/>
          </p:cNvSpPr>
          <p:nvPr>
            <p:ph type="title"/>
          </p:nvPr>
        </p:nvSpPr>
        <p:spPr/>
        <p:txBody>
          <a:bodyPr/>
          <a:lstStyle/>
          <a:p>
            <a:r>
              <a:rPr lang="en-US" dirty="0"/>
              <a:t>Operation Tips</a:t>
            </a:r>
          </a:p>
        </p:txBody>
      </p:sp>
      <p:pic>
        <p:nvPicPr>
          <p:cNvPr id="6" name="Picture 5">
            <a:extLst>
              <a:ext uri="{FF2B5EF4-FFF2-40B4-BE49-F238E27FC236}">
                <a16:creationId xmlns:a16="http://schemas.microsoft.com/office/drawing/2014/main" id="{E8CDF814-64DF-7F23-D179-9C37E52A1EA2}"/>
              </a:ext>
            </a:extLst>
          </p:cNvPr>
          <p:cNvPicPr>
            <a:picLocks noChangeAspect="1"/>
          </p:cNvPicPr>
          <p:nvPr/>
        </p:nvPicPr>
        <p:blipFill rotWithShape="1">
          <a:blip r:embed="rId2"/>
          <a:srcRect r="7863" b="17018"/>
          <a:stretch/>
        </p:blipFill>
        <p:spPr>
          <a:xfrm>
            <a:off x="-744181" y="1714570"/>
            <a:ext cx="7369225" cy="4252744"/>
          </a:xfrm>
          <a:prstGeom prst="rect">
            <a:avLst/>
          </a:prstGeom>
        </p:spPr>
      </p:pic>
      <p:sp>
        <p:nvSpPr>
          <p:cNvPr id="7" name="Text Placeholder 2">
            <a:extLst>
              <a:ext uri="{FF2B5EF4-FFF2-40B4-BE49-F238E27FC236}">
                <a16:creationId xmlns:a16="http://schemas.microsoft.com/office/drawing/2014/main" id="{62D74657-C3AE-C0A2-7ACB-251D33409110}"/>
              </a:ext>
            </a:extLst>
          </p:cNvPr>
          <p:cNvSpPr txBox="1">
            <a:spLocks/>
          </p:cNvSpPr>
          <p:nvPr/>
        </p:nvSpPr>
        <p:spPr>
          <a:xfrm>
            <a:off x="302683" y="1112109"/>
            <a:ext cx="6739437"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Create Relationship</a:t>
            </a:r>
          </a:p>
        </p:txBody>
      </p:sp>
      <p:sp>
        <p:nvSpPr>
          <p:cNvPr id="8" name="Text Placeholder 2">
            <a:extLst>
              <a:ext uri="{FF2B5EF4-FFF2-40B4-BE49-F238E27FC236}">
                <a16:creationId xmlns:a16="http://schemas.microsoft.com/office/drawing/2014/main" id="{0C1BE906-01A4-EA28-43B4-C111D5C1B6A3}"/>
              </a:ext>
            </a:extLst>
          </p:cNvPr>
          <p:cNvSpPr txBox="1">
            <a:spLocks/>
          </p:cNvSpPr>
          <p:nvPr/>
        </p:nvSpPr>
        <p:spPr>
          <a:xfrm>
            <a:off x="6988284" y="834104"/>
            <a:ext cx="6739437"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Edit Relationship </a:t>
            </a:r>
            <a:r>
              <a:rPr lang="en-US" dirty="0">
                <a:sym typeface="Wingdings" panose="05000000000000000000" pitchFamily="2" charset="2"/>
              </a:rPr>
              <a:t> Relationship Property</a:t>
            </a:r>
          </a:p>
          <a:p>
            <a:pPr marL="742950" lvl="1" indent="-285750">
              <a:buFont typeface="Arial" panose="020B0604020202020204" pitchFamily="34" charset="0"/>
              <a:buChar char="•"/>
            </a:pPr>
            <a:r>
              <a:rPr lang="en-US" dirty="0">
                <a:sym typeface="Wingdings" panose="05000000000000000000" pitchFamily="2" charset="2"/>
              </a:rPr>
              <a:t>Right click</a:t>
            </a:r>
          </a:p>
          <a:p>
            <a:pPr marL="742950" lvl="1" indent="-285750">
              <a:buFont typeface="Arial" panose="020B0604020202020204" pitchFamily="34" charset="0"/>
              <a:buChar char="•"/>
            </a:pPr>
            <a:r>
              <a:rPr lang="en-US" dirty="0">
                <a:sym typeface="Wingdings" panose="05000000000000000000" pitchFamily="2" charset="2"/>
              </a:rPr>
              <a:t>Double click</a:t>
            </a:r>
            <a:endParaRPr lang="en-US" dirty="0"/>
          </a:p>
        </p:txBody>
      </p:sp>
      <p:pic>
        <p:nvPicPr>
          <p:cNvPr id="10" name="Picture 9">
            <a:extLst>
              <a:ext uri="{FF2B5EF4-FFF2-40B4-BE49-F238E27FC236}">
                <a16:creationId xmlns:a16="http://schemas.microsoft.com/office/drawing/2014/main" id="{3CA75684-1F0F-44BC-F4D1-56CE12F22283}"/>
              </a:ext>
            </a:extLst>
          </p:cNvPr>
          <p:cNvPicPr>
            <a:picLocks noChangeAspect="1"/>
          </p:cNvPicPr>
          <p:nvPr/>
        </p:nvPicPr>
        <p:blipFill>
          <a:blip r:embed="rId3"/>
          <a:stretch>
            <a:fillRect/>
          </a:stretch>
        </p:blipFill>
        <p:spPr>
          <a:xfrm>
            <a:off x="8036537" y="2210218"/>
            <a:ext cx="2925680" cy="3464884"/>
          </a:xfrm>
          <a:prstGeom prst="rect">
            <a:avLst/>
          </a:prstGeom>
        </p:spPr>
      </p:pic>
    </p:spTree>
    <p:extLst>
      <p:ext uri="{BB962C8B-B14F-4D97-AF65-F5344CB8AC3E}">
        <p14:creationId xmlns:p14="http://schemas.microsoft.com/office/powerpoint/2010/main" val="700795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581079-C73E-4BE3-9990-ECE20DA218C0}"/>
              </a:ext>
            </a:extLst>
          </p:cNvPr>
          <p:cNvSpPr>
            <a:spLocks noGrp="1"/>
          </p:cNvSpPr>
          <p:nvPr>
            <p:ph type="sldNum" sz="quarter" idx="13"/>
          </p:nvPr>
        </p:nvSpPr>
        <p:spPr/>
        <p:txBody>
          <a:bodyPr/>
          <a:lstStyle/>
          <a:p>
            <a:fld id="{12342C3A-DD85-7843-B416-BD52AB030D59}" type="slidenum">
              <a:rPr lang="en-US" smtClean="0"/>
              <a:pPr/>
              <a:t>21</a:t>
            </a:fld>
            <a:endParaRPr lang="en-US" dirty="0"/>
          </a:p>
        </p:txBody>
      </p:sp>
      <p:sp>
        <p:nvSpPr>
          <p:cNvPr id="4" name="Title 3">
            <a:extLst>
              <a:ext uri="{FF2B5EF4-FFF2-40B4-BE49-F238E27FC236}">
                <a16:creationId xmlns:a16="http://schemas.microsoft.com/office/drawing/2014/main" id="{F5DB92B6-B35A-4B52-87ED-780CAB2CC34B}"/>
              </a:ext>
            </a:extLst>
          </p:cNvPr>
          <p:cNvSpPr>
            <a:spLocks noGrp="1"/>
          </p:cNvSpPr>
          <p:nvPr>
            <p:ph type="title"/>
          </p:nvPr>
        </p:nvSpPr>
        <p:spPr/>
        <p:txBody>
          <a:bodyPr/>
          <a:lstStyle/>
          <a:p>
            <a:r>
              <a:rPr lang="en-US" dirty="0"/>
              <a:t>Sample Data</a:t>
            </a:r>
          </a:p>
        </p:txBody>
      </p:sp>
      <p:graphicFrame>
        <p:nvGraphicFramePr>
          <p:cNvPr id="3" name="Table 5">
            <a:extLst>
              <a:ext uri="{FF2B5EF4-FFF2-40B4-BE49-F238E27FC236}">
                <a16:creationId xmlns:a16="http://schemas.microsoft.com/office/drawing/2014/main" id="{ADEBCBB8-7FCB-44F7-A330-A5AD987F4316}"/>
              </a:ext>
            </a:extLst>
          </p:cNvPr>
          <p:cNvGraphicFramePr>
            <a:graphicFrameLocks noGrp="1"/>
          </p:cNvGraphicFramePr>
          <p:nvPr>
            <p:extLst>
              <p:ext uri="{D42A27DB-BD31-4B8C-83A1-F6EECF244321}">
                <p14:modId xmlns:p14="http://schemas.microsoft.com/office/powerpoint/2010/main" val="3639579325"/>
              </p:ext>
            </p:extLst>
          </p:nvPr>
        </p:nvGraphicFramePr>
        <p:xfrm>
          <a:off x="302684" y="1534674"/>
          <a:ext cx="11283547" cy="2948940"/>
        </p:xfrm>
        <a:graphic>
          <a:graphicData uri="http://schemas.openxmlformats.org/drawingml/2006/table">
            <a:tbl>
              <a:tblPr firstRow="1" bandRow="1">
                <a:tableStyleId>{5C22544A-7EE6-4342-B048-85BDC9FD1C3A}</a:tableStyleId>
              </a:tblPr>
              <a:tblGrid>
                <a:gridCol w="1025777">
                  <a:extLst>
                    <a:ext uri="{9D8B030D-6E8A-4147-A177-3AD203B41FA5}">
                      <a16:colId xmlns:a16="http://schemas.microsoft.com/office/drawing/2014/main" val="2418490302"/>
                    </a:ext>
                  </a:extLst>
                </a:gridCol>
                <a:gridCol w="1025777">
                  <a:extLst>
                    <a:ext uri="{9D8B030D-6E8A-4147-A177-3AD203B41FA5}">
                      <a16:colId xmlns:a16="http://schemas.microsoft.com/office/drawing/2014/main" val="1833611109"/>
                    </a:ext>
                  </a:extLst>
                </a:gridCol>
                <a:gridCol w="1025777">
                  <a:extLst>
                    <a:ext uri="{9D8B030D-6E8A-4147-A177-3AD203B41FA5}">
                      <a16:colId xmlns:a16="http://schemas.microsoft.com/office/drawing/2014/main" val="507995971"/>
                    </a:ext>
                  </a:extLst>
                </a:gridCol>
                <a:gridCol w="1025777">
                  <a:extLst>
                    <a:ext uri="{9D8B030D-6E8A-4147-A177-3AD203B41FA5}">
                      <a16:colId xmlns:a16="http://schemas.microsoft.com/office/drawing/2014/main" val="2758912750"/>
                    </a:ext>
                  </a:extLst>
                </a:gridCol>
                <a:gridCol w="1025777">
                  <a:extLst>
                    <a:ext uri="{9D8B030D-6E8A-4147-A177-3AD203B41FA5}">
                      <a16:colId xmlns:a16="http://schemas.microsoft.com/office/drawing/2014/main" val="4035444182"/>
                    </a:ext>
                  </a:extLst>
                </a:gridCol>
                <a:gridCol w="1025777">
                  <a:extLst>
                    <a:ext uri="{9D8B030D-6E8A-4147-A177-3AD203B41FA5}">
                      <a16:colId xmlns:a16="http://schemas.microsoft.com/office/drawing/2014/main" val="1430838323"/>
                    </a:ext>
                  </a:extLst>
                </a:gridCol>
                <a:gridCol w="1025777">
                  <a:extLst>
                    <a:ext uri="{9D8B030D-6E8A-4147-A177-3AD203B41FA5}">
                      <a16:colId xmlns:a16="http://schemas.microsoft.com/office/drawing/2014/main" val="2120828695"/>
                    </a:ext>
                  </a:extLst>
                </a:gridCol>
                <a:gridCol w="1025777">
                  <a:extLst>
                    <a:ext uri="{9D8B030D-6E8A-4147-A177-3AD203B41FA5}">
                      <a16:colId xmlns:a16="http://schemas.microsoft.com/office/drawing/2014/main" val="4127002645"/>
                    </a:ext>
                  </a:extLst>
                </a:gridCol>
                <a:gridCol w="1025777">
                  <a:extLst>
                    <a:ext uri="{9D8B030D-6E8A-4147-A177-3AD203B41FA5}">
                      <a16:colId xmlns:a16="http://schemas.microsoft.com/office/drawing/2014/main" val="2800039290"/>
                    </a:ext>
                  </a:extLst>
                </a:gridCol>
                <a:gridCol w="1025777">
                  <a:extLst>
                    <a:ext uri="{9D8B030D-6E8A-4147-A177-3AD203B41FA5}">
                      <a16:colId xmlns:a16="http://schemas.microsoft.com/office/drawing/2014/main" val="163054186"/>
                    </a:ext>
                  </a:extLst>
                </a:gridCol>
                <a:gridCol w="1025777">
                  <a:extLst>
                    <a:ext uri="{9D8B030D-6E8A-4147-A177-3AD203B41FA5}">
                      <a16:colId xmlns:a16="http://schemas.microsoft.com/office/drawing/2014/main" val="3068145662"/>
                    </a:ext>
                  </a:extLst>
                </a:gridCol>
              </a:tblGrid>
              <a:tr h="370840">
                <a:tc>
                  <a:txBody>
                    <a:bodyPr/>
                    <a:lstStyle/>
                    <a:p>
                      <a:pPr algn="ctr"/>
                      <a:r>
                        <a:rPr lang="en-US" sz="1050" b="1" dirty="0" err="1">
                          <a:latin typeface="+mn-lt"/>
                        </a:rPr>
                        <a:t>CustomerID</a:t>
                      </a:r>
                      <a:endParaRPr lang="en-US" sz="1050" b="1"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latin typeface="+mn-lt"/>
                        </a:rPr>
                        <a:t>Customer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latin typeface="+mn-lt"/>
                        </a:rPr>
                        <a:t>Name</a:t>
                      </a:r>
                    </a:p>
                    <a:p>
                      <a:pPr algn="ctr"/>
                      <a:endParaRPr lang="en-US" sz="1050" b="1" dirty="0">
                        <a:latin typeface="+mn-lt"/>
                      </a:endParaRPr>
                    </a:p>
                  </a:txBody>
                  <a:tcPr anchor="ctr"/>
                </a:tc>
                <a:tc>
                  <a:txBody>
                    <a:bodyPr/>
                    <a:lstStyle/>
                    <a:p>
                      <a:pPr algn="ctr"/>
                      <a:r>
                        <a:rPr lang="en-US" sz="1050" b="1" dirty="0">
                          <a:latin typeface="+mn-lt"/>
                        </a:rPr>
                        <a:t>Contact</a:t>
                      </a:r>
                    </a:p>
                    <a:p>
                      <a:pPr algn="ctr"/>
                      <a:r>
                        <a:rPr lang="en-US" sz="1050" b="1" dirty="0">
                          <a:latin typeface="+mn-lt"/>
                        </a:rPr>
                        <a:t>Phone</a:t>
                      </a:r>
                    </a:p>
                  </a:txBody>
                  <a:tcPr anchor="ctr"/>
                </a:tc>
                <a:tc>
                  <a:txBody>
                    <a:bodyPr/>
                    <a:lstStyle/>
                    <a:p>
                      <a:pPr algn="ctr"/>
                      <a:r>
                        <a:rPr lang="en-US" sz="1050" b="1" dirty="0">
                          <a:latin typeface="+mn-lt"/>
                        </a:rPr>
                        <a:t>Country</a:t>
                      </a:r>
                    </a:p>
                  </a:txBody>
                  <a:tcPr anchor="ctr"/>
                </a:tc>
                <a:tc>
                  <a:txBody>
                    <a:bodyPr/>
                    <a:lstStyle/>
                    <a:p>
                      <a:pPr algn="ctr"/>
                      <a:r>
                        <a:rPr lang="en-US" sz="1050" b="1" dirty="0">
                          <a:latin typeface="+mn-lt"/>
                        </a:rPr>
                        <a:t>Employee</a:t>
                      </a:r>
                    </a:p>
                    <a:p>
                      <a:pPr algn="ctr"/>
                      <a:r>
                        <a:rPr lang="en-US" sz="1050" b="1" dirty="0">
                          <a:latin typeface="+mn-lt"/>
                        </a:rPr>
                        <a:t>Number</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latin typeface="+mn-lt"/>
                        </a:rPr>
                        <a:t>Employee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latin typeface="+mn-lt"/>
                        </a:rPr>
                        <a:t>Name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kern="1200" dirty="0">
                          <a:solidFill>
                            <a:schemeClr val="lt1"/>
                          </a:solidFill>
                          <a:effectLst/>
                          <a:latin typeface="+mn-lt"/>
                          <a:ea typeface="+mn-ea"/>
                          <a:cs typeface="+mn-cs"/>
                        </a:rPr>
                        <a:t>Email</a:t>
                      </a:r>
                    </a:p>
                    <a:p>
                      <a:pPr algn="ctr"/>
                      <a:endParaRPr lang="en-US" sz="1050" b="1"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kern="1200" dirty="0">
                          <a:solidFill>
                            <a:schemeClr val="lt1"/>
                          </a:solidFill>
                          <a:effectLst/>
                          <a:latin typeface="+mn-lt"/>
                          <a:ea typeface="+mn-ea"/>
                          <a:cs typeface="+mn-cs"/>
                        </a:rPr>
                        <a:t>Office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kern="1200" dirty="0">
                          <a:solidFill>
                            <a:schemeClr val="lt1"/>
                          </a:solidFill>
                          <a:effectLst/>
                          <a:latin typeface="+mn-lt"/>
                          <a:ea typeface="+mn-ea"/>
                          <a:cs typeface="+mn-cs"/>
                        </a:rPr>
                        <a:t>Code</a:t>
                      </a:r>
                    </a:p>
                    <a:p>
                      <a:pPr algn="ctr"/>
                      <a:endParaRPr lang="en-US" sz="1050" b="1" dirty="0">
                        <a:latin typeface="+mn-lt"/>
                      </a:endParaRPr>
                    </a:p>
                  </a:txBody>
                  <a:tcPr anchor="ctr"/>
                </a:tc>
                <a:tc>
                  <a:txBody>
                    <a:bodyPr/>
                    <a:lstStyle/>
                    <a:p>
                      <a:pPr algn="ctr"/>
                      <a:r>
                        <a:rPr lang="en-US" sz="1050" b="1" dirty="0">
                          <a:latin typeface="+mn-lt"/>
                        </a:rPr>
                        <a:t>Office</a:t>
                      </a:r>
                    </a:p>
                    <a:p>
                      <a:pPr algn="ctr"/>
                      <a:r>
                        <a:rPr lang="en-US" sz="1050" b="1" dirty="0">
                          <a:latin typeface="+mn-lt"/>
                        </a:rPr>
                        <a:t>Location</a:t>
                      </a:r>
                    </a:p>
                  </a:txBody>
                  <a:tcPr anchor="ctr"/>
                </a:tc>
                <a:tc>
                  <a:txBody>
                    <a:bodyPr/>
                    <a:lstStyle/>
                    <a:p>
                      <a:pPr algn="ctr"/>
                      <a:r>
                        <a:rPr lang="en-US" sz="1050" b="1" dirty="0" err="1">
                          <a:latin typeface="+mn-lt"/>
                        </a:rPr>
                        <a:t>OrderID</a:t>
                      </a:r>
                      <a:endParaRPr lang="en-US" sz="1050" b="1" dirty="0">
                        <a:latin typeface="+mn-lt"/>
                      </a:endParaRPr>
                    </a:p>
                  </a:txBody>
                  <a:tcPr anchor="ctr"/>
                </a:tc>
                <a:tc>
                  <a:txBody>
                    <a:bodyPr/>
                    <a:lstStyle/>
                    <a:p>
                      <a:pPr algn="ctr"/>
                      <a:r>
                        <a:rPr lang="en-US" sz="1050" b="1" dirty="0">
                          <a:latin typeface="+mn-lt"/>
                        </a:rPr>
                        <a:t>Order</a:t>
                      </a:r>
                    </a:p>
                    <a:p>
                      <a:pPr algn="ctr"/>
                      <a:r>
                        <a:rPr lang="en-US" sz="1050" b="1" dirty="0">
                          <a:latin typeface="+mn-lt"/>
                        </a:rPr>
                        <a:t>Date</a:t>
                      </a:r>
                    </a:p>
                  </a:txBody>
                  <a:tcPr anchor="ctr"/>
                </a:tc>
                <a:extLst>
                  <a:ext uri="{0D108BD9-81ED-4DB2-BD59-A6C34878D82A}">
                    <a16:rowId xmlns:a16="http://schemas.microsoft.com/office/drawing/2014/main" val="1159421431"/>
                  </a:ext>
                </a:extLst>
              </a:tr>
              <a:tr h="370840">
                <a:tc>
                  <a:txBody>
                    <a:bodyPr/>
                    <a:lstStyle/>
                    <a:p>
                      <a:pPr algn="ctr"/>
                      <a:r>
                        <a:rPr lang="en-US" sz="1100" dirty="0">
                          <a:latin typeface="+mn-lt"/>
                        </a:rPr>
                        <a:t>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Atelier </a:t>
                      </a:r>
                      <a:r>
                        <a:rPr lang="en-US" sz="1100" b="0" kern="1200" dirty="0" err="1">
                          <a:solidFill>
                            <a:schemeClr val="dk1"/>
                          </a:solidFill>
                          <a:effectLst/>
                          <a:latin typeface="+mn-lt"/>
                          <a:ea typeface="+mn-ea"/>
                          <a:cs typeface="+mn-cs"/>
                        </a:rPr>
                        <a:t>graphique</a:t>
                      </a:r>
                      <a:endParaRPr lang="en-US" sz="1100" b="0" kern="1200" dirty="0">
                        <a:solidFill>
                          <a:schemeClr val="dk1"/>
                        </a:solidFill>
                        <a:effectLst/>
                        <a:latin typeface="+mn-lt"/>
                        <a:ea typeface="+mn-ea"/>
                        <a:cs typeface="+mn-cs"/>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40.32.2555</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France</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1002</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Murphy</a:t>
                      </a:r>
                    </a:p>
                    <a:p>
                      <a:pPr algn="ctr"/>
                      <a:endParaRPr lang="en-US" sz="1100" dirty="0">
                        <a:latin typeface="+mn-l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dmurphy@abc.com</a:t>
                      </a:r>
                    </a:p>
                    <a:p>
                      <a:pPr algn="l"/>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NULL</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Paris</a:t>
                      </a:r>
                    </a:p>
                    <a:p>
                      <a:pPr algn="ctr"/>
                      <a:endParaRPr lang="en-US" sz="1100" dirty="0">
                        <a:latin typeface="+mn-lt"/>
                      </a:endParaRPr>
                    </a:p>
                  </a:txBody>
                  <a:tcPr anchor="ctr"/>
                </a:tc>
                <a:tc>
                  <a:txBody>
                    <a:bodyPr/>
                    <a:lstStyle/>
                    <a:p>
                      <a:pPr algn="ctr" fontAlgn="b"/>
                      <a:r>
                        <a:rPr lang="en-US" sz="1100" b="0" i="0" u="none" strike="noStrike">
                          <a:solidFill>
                            <a:srgbClr val="000000"/>
                          </a:solidFill>
                          <a:effectLst/>
                          <a:latin typeface="+mn-lt"/>
                        </a:rPr>
                        <a:t>1.22E+14</a:t>
                      </a:r>
                    </a:p>
                  </a:txBody>
                  <a:tcPr marL="5443" marR="5443" marT="5443" marB="0" anchor="ctr"/>
                </a:tc>
                <a:tc>
                  <a:txBody>
                    <a:bodyPr/>
                    <a:lstStyle/>
                    <a:p>
                      <a:pPr algn="ctr" fontAlgn="b"/>
                      <a:r>
                        <a:rPr lang="en-US" sz="1100" b="0" i="0" u="none" strike="noStrike" dirty="0">
                          <a:solidFill>
                            <a:srgbClr val="000000"/>
                          </a:solidFill>
                          <a:effectLst/>
                          <a:latin typeface="+mn-lt"/>
                        </a:rPr>
                        <a:t>2021-02-28 16:13:42 EST</a:t>
                      </a:r>
                    </a:p>
                  </a:txBody>
                  <a:tcPr marL="5443" marR="5443" marT="5443" marB="0" anchor="ctr"/>
                </a:tc>
                <a:extLst>
                  <a:ext uri="{0D108BD9-81ED-4DB2-BD59-A6C34878D82A}">
                    <a16:rowId xmlns:a16="http://schemas.microsoft.com/office/drawing/2014/main" val="1019772491"/>
                  </a:ext>
                </a:extLst>
              </a:tr>
              <a:tr h="370840">
                <a:tc>
                  <a:txBody>
                    <a:bodyPr/>
                    <a:lstStyle/>
                    <a:p>
                      <a:pPr algn="ctr"/>
                      <a:r>
                        <a:rPr lang="en-US" sz="1100" dirty="0">
                          <a:latin typeface="+mn-lt"/>
                        </a:rPr>
                        <a:t>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Signal Gift Stores</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7025551838</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USA</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1056</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Patterson</a:t>
                      </a:r>
                    </a:p>
                    <a:p>
                      <a:pPr algn="ctr"/>
                      <a:endParaRPr lang="en-US" sz="1100" dirty="0">
                        <a:latin typeface="+mn-l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dirty="0" err="1">
                          <a:solidFill>
                            <a:schemeClr val="dk1"/>
                          </a:solidFill>
                          <a:effectLst/>
                          <a:latin typeface="+mn-lt"/>
                          <a:ea typeface="+mn-ea"/>
                          <a:cs typeface="+mn-cs"/>
                        </a:rPr>
                        <a:t>mpatterso</a:t>
                      </a:r>
                      <a:r>
                        <a:rPr lang="en-US" sz="1100" b="0" kern="1200" dirty="0">
                          <a:solidFill>
                            <a:schemeClr val="dk1"/>
                          </a:solidFill>
                          <a:effectLst/>
                          <a:latin typeface="+mn-lt"/>
                          <a:ea typeface="+mn-ea"/>
                          <a:cs typeface="+mn-cs"/>
                        </a:rPr>
                        <a:t>@</a:t>
                      </a:r>
                    </a:p>
                    <a:p>
                      <a:pPr algn="l"/>
                      <a:r>
                        <a:rPr lang="en-US" sz="1100" dirty="0">
                          <a:latin typeface="+mn-lt"/>
                        </a:rPr>
                        <a:t>abc.com</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usa1002</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NYC</a:t>
                      </a:r>
                    </a:p>
                    <a:p>
                      <a:pPr algn="ctr"/>
                      <a:endParaRPr lang="en-US" sz="1100" dirty="0">
                        <a:latin typeface="+mn-lt"/>
                      </a:endParaRPr>
                    </a:p>
                  </a:txBody>
                  <a:tcPr anchor="ctr"/>
                </a:tc>
                <a:tc>
                  <a:txBody>
                    <a:bodyPr/>
                    <a:lstStyle/>
                    <a:p>
                      <a:pPr algn="ctr" fontAlgn="b"/>
                      <a:r>
                        <a:rPr lang="en-US" sz="1100" b="0" i="0" u="none" strike="noStrike">
                          <a:solidFill>
                            <a:srgbClr val="000000"/>
                          </a:solidFill>
                          <a:effectLst/>
                          <a:latin typeface="+mn-lt"/>
                        </a:rPr>
                        <a:t>1.39E+10</a:t>
                      </a:r>
                    </a:p>
                  </a:txBody>
                  <a:tcPr marL="5443" marR="5443" marT="5443" marB="0" anchor="ctr"/>
                </a:tc>
                <a:tc>
                  <a:txBody>
                    <a:bodyPr/>
                    <a:lstStyle/>
                    <a:p>
                      <a:pPr algn="ctr" fontAlgn="b"/>
                      <a:r>
                        <a:rPr lang="en-US" sz="1100" b="0" i="0" u="none" strike="noStrike">
                          <a:solidFill>
                            <a:srgbClr val="000000"/>
                          </a:solidFill>
                          <a:effectLst/>
                          <a:latin typeface="+mn-lt"/>
                        </a:rPr>
                        <a:t>2021-02-28 15:59:02 EST</a:t>
                      </a:r>
                    </a:p>
                  </a:txBody>
                  <a:tcPr marL="5443" marR="5443" marT="5443" marB="0" anchor="ctr"/>
                </a:tc>
                <a:extLst>
                  <a:ext uri="{0D108BD9-81ED-4DB2-BD59-A6C34878D82A}">
                    <a16:rowId xmlns:a16="http://schemas.microsoft.com/office/drawing/2014/main" val="2153308155"/>
                  </a:ext>
                </a:extLst>
              </a:tr>
              <a:tr h="378719">
                <a:tc>
                  <a:txBody>
                    <a:bodyPr/>
                    <a:lstStyle/>
                    <a:p>
                      <a:pPr algn="ctr"/>
                      <a:r>
                        <a:rPr lang="en-US" sz="1100" dirty="0">
                          <a:latin typeface="+mn-lt"/>
                        </a:rPr>
                        <a:t>103</a:t>
                      </a:r>
                    </a:p>
                  </a:txBody>
                  <a:tcPr anchor="ctr"/>
                </a:tc>
                <a:tc>
                  <a:txBody>
                    <a:bodyPr/>
                    <a:lstStyle/>
                    <a:p>
                      <a:pPr algn="ctr"/>
                      <a:r>
                        <a:rPr lang="en-US" sz="1100" b="0" kern="1200" dirty="0">
                          <a:solidFill>
                            <a:schemeClr val="dk1"/>
                          </a:solidFill>
                          <a:effectLst/>
                          <a:latin typeface="+mn-lt"/>
                          <a:ea typeface="+mn-ea"/>
                          <a:cs typeface="+mn-cs"/>
                        </a:rPr>
                        <a:t>Australian Collectors, Co.</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03 9520 4555</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Australia</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1143</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Bow</a:t>
                      </a:r>
                    </a:p>
                    <a:p>
                      <a:pPr algn="ctr"/>
                      <a:endParaRPr lang="en-US" sz="1100" dirty="0">
                        <a:latin typeface="+mn-l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abow@</a:t>
                      </a:r>
                      <a:r>
                        <a:rPr lang="en-US" sz="1100" dirty="0">
                          <a:latin typeface="+mn-lt"/>
                        </a:rPr>
                        <a:t>abc.com</a:t>
                      </a:r>
                    </a:p>
                  </a:txBody>
                  <a:tcPr anchor="ctr"/>
                </a:tc>
                <a:tc>
                  <a:txBody>
                    <a:bodyPr/>
                    <a:lstStyle/>
                    <a:p>
                      <a:pPr algn="ctr"/>
                      <a:r>
                        <a:rPr lang="en-US" sz="1100" dirty="0">
                          <a:latin typeface="+mn-lt"/>
                        </a:rPr>
                        <a:t>aus7711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Sydney</a:t>
                      </a:r>
                    </a:p>
                    <a:p>
                      <a:pPr algn="ctr"/>
                      <a:endParaRPr lang="en-US" sz="1100" dirty="0">
                        <a:latin typeface="+mn-lt"/>
                      </a:endParaRPr>
                    </a:p>
                  </a:txBody>
                  <a:tcPr anchor="ctr"/>
                </a:tc>
                <a:tc>
                  <a:txBody>
                    <a:bodyPr/>
                    <a:lstStyle/>
                    <a:p>
                      <a:pPr algn="ctr" fontAlgn="b"/>
                      <a:r>
                        <a:rPr lang="en-US" sz="1100" b="0" i="0" u="none" strike="noStrike">
                          <a:solidFill>
                            <a:srgbClr val="000000"/>
                          </a:solidFill>
                          <a:effectLst/>
                          <a:latin typeface="+mn-lt"/>
                        </a:rPr>
                        <a:t>1.39E+10</a:t>
                      </a:r>
                    </a:p>
                  </a:txBody>
                  <a:tcPr marL="5443" marR="5443" marT="5443" marB="0" anchor="ctr"/>
                </a:tc>
                <a:tc>
                  <a:txBody>
                    <a:bodyPr/>
                    <a:lstStyle/>
                    <a:p>
                      <a:pPr algn="ctr" fontAlgn="b"/>
                      <a:r>
                        <a:rPr lang="en-US" sz="1100" b="0" i="0" u="none" strike="noStrike">
                          <a:solidFill>
                            <a:srgbClr val="000000"/>
                          </a:solidFill>
                          <a:effectLst/>
                          <a:latin typeface="+mn-lt"/>
                        </a:rPr>
                        <a:t>2021-02-28 15:44:36 EST</a:t>
                      </a:r>
                    </a:p>
                  </a:txBody>
                  <a:tcPr marL="5443" marR="5443" marT="5443" marB="0" anchor="ctr"/>
                </a:tc>
                <a:extLst>
                  <a:ext uri="{0D108BD9-81ED-4DB2-BD59-A6C34878D82A}">
                    <a16:rowId xmlns:a16="http://schemas.microsoft.com/office/drawing/2014/main" val="999189588"/>
                  </a:ext>
                </a:extLst>
              </a:tr>
              <a:tr h="370840">
                <a:tc>
                  <a:txBody>
                    <a:bodyPr/>
                    <a:lstStyle/>
                    <a:p>
                      <a:pPr algn="ctr"/>
                      <a:r>
                        <a:rPr lang="en-US" sz="1100" dirty="0">
                          <a:latin typeface="+mn-lt"/>
                        </a:rPr>
                        <a:t>104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La Rochelle Gifts</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40.67.8555</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France</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1165</a:t>
                      </a:r>
                    </a:p>
                    <a:p>
                      <a:pPr algn="ctr"/>
                      <a:endParaRPr lang="en-US" sz="11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Jennings</a:t>
                      </a:r>
                    </a:p>
                    <a:p>
                      <a:pPr algn="ctr"/>
                      <a:endParaRPr lang="en-US" sz="1100" dirty="0">
                        <a:latin typeface="+mn-lt"/>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ljennings@</a:t>
                      </a:r>
                      <a:r>
                        <a:rPr lang="en-US" sz="1100" dirty="0">
                          <a:latin typeface="+mn-lt"/>
                        </a:rPr>
                        <a:t>abc.com</a:t>
                      </a:r>
                    </a:p>
                  </a:txBody>
                  <a:tcPr anchor="ctr"/>
                </a:tc>
                <a:tc>
                  <a:txBody>
                    <a:bodyPr/>
                    <a:lstStyle/>
                    <a:p>
                      <a:pPr algn="ctr"/>
                      <a:r>
                        <a:rPr lang="en-US" sz="1100" dirty="0">
                          <a:latin typeface="+mn-lt"/>
                        </a:rPr>
                        <a:t>eup5439</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Paris</a:t>
                      </a:r>
                    </a:p>
                    <a:p>
                      <a:pPr algn="ctr"/>
                      <a:endParaRPr lang="en-US" sz="1100" dirty="0">
                        <a:latin typeface="+mn-lt"/>
                      </a:endParaRPr>
                    </a:p>
                  </a:txBody>
                  <a:tcPr anchor="ctr"/>
                </a:tc>
                <a:tc>
                  <a:txBody>
                    <a:bodyPr/>
                    <a:lstStyle/>
                    <a:p>
                      <a:pPr algn="ctr" fontAlgn="b"/>
                      <a:r>
                        <a:rPr lang="en-US" sz="1100" b="0" i="0" u="none" strike="noStrike" dirty="0">
                          <a:solidFill>
                            <a:srgbClr val="000000"/>
                          </a:solidFill>
                          <a:effectLst/>
                          <a:latin typeface="+mn-lt"/>
                        </a:rPr>
                        <a:t>1.39E+10</a:t>
                      </a:r>
                    </a:p>
                  </a:txBody>
                  <a:tcPr marL="5443" marR="5443" marT="5443" marB="0" anchor="ctr"/>
                </a:tc>
                <a:tc>
                  <a:txBody>
                    <a:bodyPr/>
                    <a:lstStyle/>
                    <a:p>
                      <a:pPr algn="ctr" fontAlgn="b"/>
                      <a:r>
                        <a:rPr lang="en-US" sz="1100" b="0" i="0" u="none" strike="noStrike" dirty="0">
                          <a:solidFill>
                            <a:srgbClr val="000000"/>
                          </a:solidFill>
                          <a:effectLst/>
                          <a:latin typeface="+mn-lt"/>
                        </a:rPr>
                        <a:t>2021-02-28 15:44:16 EST</a:t>
                      </a:r>
                    </a:p>
                  </a:txBody>
                  <a:tcPr marL="5443" marR="5443" marT="5443" marB="0" anchor="ctr"/>
                </a:tc>
                <a:extLst>
                  <a:ext uri="{0D108BD9-81ED-4DB2-BD59-A6C34878D82A}">
                    <a16:rowId xmlns:a16="http://schemas.microsoft.com/office/drawing/2014/main" val="2404606840"/>
                  </a:ext>
                </a:extLst>
              </a:tr>
            </a:tbl>
          </a:graphicData>
        </a:graphic>
      </p:graphicFrame>
    </p:spTree>
    <p:extLst>
      <p:ext uri="{BB962C8B-B14F-4D97-AF65-F5344CB8AC3E}">
        <p14:creationId xmlns:p14="http://schemas.microsoft.com/office/powerpoint/2010/main" val="66046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5EA276-BE02-4FD1-8D2D-416CA5B7F1E6}"/>
              </a:ext>
            </a:extLst>
          </p:cNvPr>
          <p:cNvSpPr>
            <a:spLocks noGrp="1"/>
          </p:cNvSpPr>
          <p:nvPr>
            <p:ph type="sldNum" sz="quarter" idx="13"/>
          </p:nvPr>
        </p:nvSpPr>
        <p:spPr/>
        <p:txBody>
          <a:bodyPr/>
          <a:lstStyle/>
          <a:p>
            <a:fld id="{12342C3A-DD85-7843-B416-BD52AB030D59}" type="slidenum">
              <a:rPr lang="en-US" smtClean="0"/>
              <a:pPr/>
              <a:t>22</a:t>
            </a:fld>
            <a:endParaRPr lang="en-US" dirty="0"/>
          </a:p>
        </p:txBody>
      </p:sp>
      <p:sp>
        <p:nvSpPr>
          <p:cNvPr id="4" name="Title 3">
            <a:extLst>
              <a:ext uri="{FF2B5EF4-FFF2-40B4-BE49-F238E27FC236}">
                <a16:creationId xmlns:a16="http://schemas.microsoft.com/office/drawing/2014/main" id="{0FE349EE-9111-4A3C-BCA4-02462692C949}"/>
              </a:ext>
            </a:extLst>
          </p:cNvPr>
          <p:cNvSpPr>
            <a:spLocks noGrp="1"/>
          </p:cNvSpPr>
          <p:nvPr>
            <p:ph type="title"/>
          </p:nvPr>
        </p:nvSpPr>
        <p:spPr/>
        <p:txBody>
          <a:bodyPr/>
          <a:lstStyle/>
          <a:p>
            <a:r>
              <a:rPr lang="en-US" altLang="zh-CN" dirty="0"/>
              <a:t>ER Diagram Sample</a:t>
            </a:r>
            <a:r>
              <a:rPr lang="en-US" dirty="0"/>
              <a:t>:</a:t>
            </a:r>
          </a:p>
        </p:txBody>
      </p:sp>
      <p:pic>
        <p:nvPicPr>
          <p:cNvPr id="9" name="Picture 8">
            <a:extLst>
              <a:ext uri="{FF2B5EF4-FFF2-40B4-BE49-F238E27FC236}">
                <a16:creationId xmlns:a16="http://schemas.microsoft.com/office/drawing/2014/main" id="{122CD997-555B-4681-B846-80C3D79BC23F}"/>
              </a:ext>
            </a:extLst>
          </p:cNvPr>
          <p:cNvPicPr>
            <a:picLocks noChangeAspect="1"/>
          </p:cNvPicPr>
          <p:nvPr/>
        </p:nvPicPr>
        <p:blipFill>
          <a:blip r:embed="rId2"/>
          <a:stretch>
            <a:fillRect/>
          </a:stretch>
        </p:blipFill>
        <p:spPr>
          <a:xfrm>
            <a:off x="3054054" y="1326220"/>
            <a:ext cx="6083892" cy="4766621"/>
          </a:xfrm>
          <a:prstGeom prst="rect">
            <a:avLst/>
          </a:prstGeom>
        </p:spPr>
      </p:pic>
      <p:sp>
        <p:nvSpPr>
          <p:cNvPr id="3" name="Thought Bubble: Cloud 2">
            <a:extLst>
              <a:ext uri="{FF2B5EF4-FFF2-40B4-BE49-F238E27FC236}">
                <a16:creationId xmlns:a16="http://schemas.microsoft.com/office/drawing/2014/main" id="{D3F8DFA6-2F6A-EC26-7A99-2A1AA264D257}"/>
              </a:ext>
            </a:extLst>
          </p:cNvPr>
          <p:cNvSpPr/>
          <p:nvPr/>
        </p:nvSpPr>
        <p:spPr>
          <a:xfrm>
            <a:off x="9172963" y="860612"/>
            <a:ext cx="2184630" cy="131988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How to only display entity?</a:t>
            </a:r>
          </a:p>
        </p:txBody>
      </p:sp>
      <p:sp>
        <p:nvSpPr>
          <p:cNvPr id="5" name="Text Placeholder 2">
            <a:extLst>
              <a:ext uri="{FF2B5EF4-FFF2-40B4-BE49-F238E27FC236}">
                <a16:creationId xmlns:a16="http://schemas.microsoft.com/office/drawing/2014/main" id="{BE978F4D-FA2A-5857-ADCE-600F096639D4}"/>
              </a:ext>
            </a:extLst>
          </p:cNvPr>
          <p:cNvSpPr>
            <a:spLocks noGrp="1"/>
          </p:cNvSpPr>
          <p:nvPr>
            <p:ph type="body" sz="quarter" idx="12"/>
          </p:nvPr>
        </p:nvSpPr>
        <p:spPr>
          <a:xfrm>
            <a:off x="9410512" y="2742406"/>
            <a:ext cx="3726631" cy="1373188"/>
          </a:xfrm>
        </p:spPr>
        <p:txBody>
          <a:bodyPr/>
          <a:lstStyle/>
          <a:p>
            <a:pPr marL="285750" indent="-285750">
              <a:buFont typeface="Arial" panose="020B0604020202020204" pitchFamily="34" charset="0"/>
              <a:buChar char="•"/>
            </a:pPr>
            <a:r>
              <a:rPr lang="en-US" sz="1800" dirty="0">
                <a:latin typeface="+mn-lt"/>
              </a:rPr>
              <a:t>Diagram Property</a:t>
            </a:r>
          </a:p>
          <a:p>
            <a:pPr marL="285750" indent="-285750">
              <a:buFont typeface="Arial" panose="020B0604020202020204" pitchFamily="34" charset="0"/>
              <a:buChar char="•"/>
            </a:pPr>
            <a:r>
              <a:rPr lang="en-US" sz="1800" dirty="0">
                <a:latin typeface="+mn-lt"/>
              </a:rPr>
              <a:t>“Display tab”</a:t>
            </a:r>
          </a:p>
        </p:txBody>
      </p:sp>
    </p:spTree>
    <p:extLst>
      <p:ext uri="{BB962C8B-B14F-4D97-AF65-F5344CB8AC3E}">
        <p14:creationId xmlns:p14="http://schemas.microsoft.com/office/powerpoint/2010/main" val="4205408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4FD945-4A46-1D5E-353F-FF4E35D38F00}"/>
              </a:ext>
            </a:extLst>
          </p:cNvPr>
          <p:cNvSpPr>
            <a:spLocks noGrp="1"/>
          </p:cNvSpPr>
          <p:nvPr>
            <p:ph type="sldNum" sz="quarter" idx="13"/>
          </p:nvPr>
        </p:nvSpPr>
        <p:spPr/>
        <p:txBody>
          <a:bodyPr/>
          <a:lstStyle/>
          <a:p>
            <a:fld id="{12342C3A-DD85-7843-B416-BD52AB030D59}" type="slidenum">
              <a:rPr lang="en-US" smtClean="0"/>
              <a:pPr/>
              <a:t>23</a:t>
            </a:fld>
            <a:endParaRPr lang="en-US" dirty="0"/>
          </a:p>
        </p:txBody>
      </p:sp>
      <p:sp>
        <p:nvSpPr>
          <p:cNvPr id="4" name="Title 3">
            <a:extLst>
              <a:ext uri="{FF2B5EF4-FFF2-40B4-BE49-F238E27FC236}">
                <a16:creationId xmlns:a16="http://schemas.microsoft.com/office/drawing/2014/main" id="{4CEC2299-72FF-4C04-20A1-F9FB0E03A48E}"/>
              </a:ext>
            </a:extLst>
          </p:cNvPr>
          <p:cNvSpPr>
            <a:spLocks noGrp="1"/>
          </p:cNvSpPr>
          <p:nvPr>
            <p:ph type="title"/>
          </p:nvPr>
        </p:nvSpPr>
        <p:spPr/>
        <p:txBody>
          <a:bodyPr/>
          <a:lstStyle/>
          <a:p>
            <a:r>
              <a:rPr lang="en-US" altLang="zh-CN" dirty="0"/>
              <a:t>ER Diagram Sample</a:t>
            </a:r>
            <a:r>
              <a:rPr lang="en-US" dirty="0"/>
              <a:t>:</a:t>
            </a:r>
          </a:p>
        </p:txBody>
      </p:sp>
      <p:pic>
        <p:nvPicPr>
          <p:cNvPr id="8" name="Picture 7">
            <a:extLst>
              <a:ext uri="{FF2B5EF4-FFF2-40B4-BE49-F238E27FC236}">
                <a16:creationId xmlns:a16="http://schemas.microsoft.com/office/drawing/2014/main" id="{04311F8B-9AE8-FD31-2B16-FAC5E37BE0EB}"/>
              </a:ext>
            </a:extLst>
          </p:cNvPr>
          <p:cNvPicPr>
            <a:picLocks noChangeAspect="1"/>
          </p:cNvPicPr>
          <p:nvPr/>
        </p:nvPicPr>
        <p:blipFill>
          <a:blip r:embed="rId2"/>
          <a:stretch>
            <a:fillRect/>
          </a:stretch>
        </p:blipFill>
        <p:spPr>
          <a:xfrm>
            <a:off x="2164377" y="1094194"/>
            <a:ext cx="5660700" cy="5129687"/>
          </a:xfrm>
          <a:prstGeom prst="rect">
            <a:avLst/>
          </a:prstGeom>
        </p:spPr>
      </p:pic>
      <p:sp>
        <p:nvSpPr>
          <p:cNvPr id="9" name="Text Placeholder 2">
            <a:extLst>
              <a:ext uri="{FF2B5EF4-FFF2-40B4-BE49-F238E27FC236}">
                <a16:creationId xmlns:a16="http://schemas.microsoft.com/office/drawing/2014/main" id="{1438D1BD-6427-6D5D-29CA-18B2992F6181}"/>
              </a:ext>
            </a:extLst>
          </p:cNvPr>
          <p:cNvSpPr>
            <a:spLocks noGrp="1"/>
          </p:cNvSpPr>
          <p:nvPr>
            <p:ph type="body" sz="quarter" idx="12"/>
          </p:nvPr>
        </p:nvSpPr>
        <p:spPr>
          <a:xfrm>
            <a:off x="9575613" y="5925078"/>
            <a:ext cx="3726631" cy="535863"/>
          </a:xfrm>
        </p:spPr>
        <p:txBody>
          <a:bodyPr/>
          <a:lstStyle/>
          <a:p>
            <a:pPr marL="285750" indent="-285750">
              <a:buFont typeface="Arial" panose="020B0604020202020204" pitchFamily="34" charset="0"/>
              <a:buChar char="•"/>
            </a:pPr>
            <a:r>
              <a:rPr lang="en-US" altLang="zh-CN" sz="2400" dirty="0">
                <a:latin typeface="+mn-lt"/>
              </a:rPr>
              <a:t>To be Continuous </a:t>
            </a:r>
            <a:endParaRPr lang="en-US" sz="2400" dirty="0">
              <a:latin typeface="+mn-lt"/>
            </a:endParaRPr>
          </a:p>
        </p:txBody>
      </p:sp>
    </p:spTree>
    <p:extLst>
      <p:ext uri="{BB962C8B-B14F-4D97-AF65-F5344CB8AC3E}">
        <p14:creationId xmlns:p14="http://schemas.microsoft.com/office/powerpoint/2010/main" val="419458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DEC040-6760-41B2-ACDC-8259224B13AA}"/>
              </a:ext>
            </a:extLst>
          </p:cNvPr>
          <p:cNvSpPr>
            <a:spLocks noGrp="1"/>
          </p:cNvSpPr>
          <p:nvPr>
            <p:ph type="sldNum" sz="quarter" idx="13"/>
          </p:nvPr>
        </p:nvSpPr>
        <p:spPr/>
        <p:txBody>
          <a:bodyPr/>
          <a:lstStyle/>
          <a:p>
            <a:fld id="{12342C3A-DD85-7843-B416-BD52AB030D59}" type="slidenum">
              <a:rPr lang="en-US" smtClean="0"/>
              <a:pPr/>
              <a:t>3</a:t>
            </a:fld>
            <a:endParaRPr lang="en-US" dirty="0"/>
          </a:p>
        </p:txBody>
      </p:sp>
      <p:sp>
        <p:nvSpPr>
          <p:cNvPr id="3" name="Text Placeholder 2">
            <a:extLst>
              <a:ext uri="{FF2B5EF4-FFF2-40B4-BE49-F238E27FC236}">
                <a16:creationId xmlns:a16="http://schemas.microsoft.com/office/drawing/2014/main" id="{BC2F6CAB-8611-4033-92B8-ACD9761A7F5C}"/>
              </a:ext>
            </a:extLst>
          </p:cNvPr>
          <p:cNvSpPr>
            <a:spLocks noGrp="1"/>
          </p:cNvSpPr>
          <p:nvPr>
            <p:ph type="body" sz="quarter" idx="12"/>
          </p:nvPr>
        </p:nvSpPr>
        <p:spPr>
          <a:xfrm>
            <a:off x="1254987" y="1396379"/>
            <a:ext cx="9409855" cy="4981786"/>
          </a:xfrm>
        </p:spPr>
        <p:txBody>
          <a:bodyPr/>
          <a:lstStyle/>
          <a:p>
            <a:pPr marL="285750" indent="-285750">
              <a:buFont typeface="Arial" panose="020B0604020202020204" pitchFamily="34" charset="0"/>
              <a:buChar char="•"/>
            </a:pPr>
            <a:r>
              <a:rPr lang="en-US" sz="2400" dirty="0">
                <a:latin typeface="+mn-lt"/>
              </a:rPr>
              <a:t>Entity Relationship Model (ER Modeling) represents real-world entities and the relationships among them.</a:t>
            </a:r>
          </a:p>
          <a:p>
            <a:pPr marL="285750" indent="-285750">
              <a:buFont typeface="Arial" panose="020B0604020202020204" pitchFamily="34" charset="0"/>
              <a:buChar char="•"/>
            </a:pPr>
            <a:endParaRPr lang="en-US" sz="2400" dirty="0">
              <a:latin typeface="+mn-lt"/>
            </a:endParaRPr>
          </a:p>
          <a:p>
            <a:pPr marL="285750" indent="-285750">
              <a:buFont typeface="Arial" panose="020B0604020202020204" pitchFamily="34" charset="0"/>
              <a:buChar char="•"/>
            </a:pPr>
            <a:r>
              <a:rPr lang="en-US" sz="2400" dirty="0">
                <a:latin typeface="+mn-lt"/>
              </a:rPr>
              <a:t>An Entity Relationship Diagram (ER Diagram) is a type of flowchart that illustrates how “entities” such as people, objects or concepts relate to each other within a system.</a:t>
            </a:r>
          </a:p>
        </p:txBody>
      </p:sp>
      <p:sp>
        <p:nvSpPr>
          <p:cNvPr id="4" name="Title 3">
            <a:extLst>
              <a:ext uri="{FF2B5EF4-FFF2-40B4-BE49-F238E27FC236}">
                <a16:creationId xmlns:a16="http://schemas.microsoft.com/office/drawing/2014/main" id="{39522115-5402-4B6A-AB2D-AA7915EC6F37}"/>
              </a:ext>
            </a:extLst>
          </p:cNvPr>
          <p:cNvSpPr>
            <a:spLocks noGrp="1"/>
          </p:cNvSpPr>
          <p:nvPr>
            <p:ph type="title"/>
          </p:nvPr>
        </p:nvSpPr>
        <p:spPr/>
        <p:txBody>
          <a:bodyPr/>
          <a:lstStyle/>
          <a:p>
            <a:r>
              <a:rPr lang="en-US" dirty="0"/>
              <a:t>Entity-Relationship Modeling / Diagram</a:t>
            </a:r>
          </a:p>
        </p:txBody>
      </p:sp>
    </p:spTree>
    <p:extLst>
      <p:ext uri="{BB962C8B-B14F-4D97-AF65-F5344CB8AC3E}">
        <p14:creationId xmlns:p14="http://schemas.microsoft.com/office/powerpoint/2010/main" val="203184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BDC73-ABA3-48F3-B9BD-9A66781D1510}"/>
              </a:ext>
            </a:extLst>
          </p:cNvPr>
          <p:cNvSpPr>
            <a:spLocks noGrp="1"/>
          </p:cNvSpPr>
          <p:nvPr>
            <p:ph type="sldNum" sz="quarter" idx="13"/>
          </p:nvPr>
        </p:nvSpPr>
        <p:spPr/>
        <p:txBody>
          <a:bodyPr/>
          <a:lstStyle/>
          <a:p>
            <a:fld id="{12342C3A-DD85-7843-B416-BD52AB030D59}" type="slidenum">
              <a:rPr lang="en-US" smtClean="0"/>
              <a:pPr/>
              <a:t>4</a:t>
            </a:fld>
            <a:endParaRPr lang="en-US" dirty="0"/>
          </a:p>
        </p:txBody>
      </p:sp>
      <p:sp>
        <p:nvSpPr>
          <p:cNvPr id="4" name="Title 3">
            <a:extLst>
              <a:ext uri="{FF2B5EF4-FFF2-40B4-BE49-F238E27FC236}">
                <a16:creationId xmlns:a16="http://schemas.microsoft.com/office/drawing/2014/main" id="{C2FEA51F-8CE7-48F5-9AF2-63BA2F559C48}"/>
              </a:ext>
            </a:extLst>
          </p:cNvPr>
          <p:cNvSpPr>
            <a:spLocks noGrp="1"/>
          </p:cNvSpPr>
          <p:nvPr>
            <p:ph type="title"/>
          </p:nvPr>
        </p:nvSpPr>
        <p:spPr/>
        <p:txBody>
          <a:bodyPr/>
          <a:lstStyle/>
          <a:p>
            <a:r>
              <a:rPr lang="en-US" dirty="0">
                <a:cs typeface="Calibri Light"/>
              </a:rPr>
              <a:t>Types of Data Models - 1</a:t>
            </a:r>
            <a:br>
              <a:rPr lang="en-US" dirty="0">
                <a:solidFill>
                  <a:srgbClr val="C00000"/>
                </a:solidFill>
                <a:cs typeface="Calibri Light"/>
              </a:rPr>
            </a:br>
            <a:endParaRPr lang="en-US" dirty="0"/>
          </a:p>
        </p:txBody>
      </p:sp>
      <p:graphicFrame>
        <p:nvGraphicFramePr>
          <p:cNvPr id="7" name="Table 7">
            <a:extLst>
              <a:ext uri="{FF2B5EF4-FFF2-40B4-BE49-F238E27FC236}">
                <a16:creationId xmlns:a16="http://schemas.microsoft.com/office/drawing/2014/main" id="{BD94E00F-5EF6-4512-8E6B-00600286DF06}"/>
              </a:ext>
            </a:extLst>
          </p:cNvPr>
          <p:cNvGraphicFramePr>
            <a:graphicFrameLocks noGrp="1"/>
          </p:cNvGraphicFramePr>
          <p:nvPr>
            <p:extLst>
              <p:ext uri="{D42A27DB-BD31-4B8C-83A1-F6EECF244321}">
                <p14:modId xmlns:p14="http://schemas.microsoft.com/office/powerpoint/2010/main" val="928243185"/>
              </p:ext>
            </p:extLst>
          </p:nvPr>
        </p:nvGraphicFramePr>
        <p:xfrm>
          <a:off x="1520841" y="1052190"/>
          <a:ext cx="8329095" cy="5228982"/>
        </p:xfrm>
        <a:graphic>
          <a:graphicData uri="http://schemas.openxmlformats.org/drawingml/2006/table">
            <a:tbl>
              <a:tblPr firstRow="1" bandRow="1">
                <a:tableStyleId>{073A0DAA-6AF3-43AB-8588-CEC1D06C72B9}</a:tableStyleId>
              </a:tblPr>
              <a:tblGrid>
                <a:gridCol w="3331638">
                  <a:extLst>
                    <a:ext uri="{9D8B030D-6E8A-4147-A177-3AD203B41FA5}">
                      <a16:colId xmlns:a16="http://schemas.microsoft.com/office/drawing/2014/main" val="3104553451"/>
                    </a:ext>
                  </a:extLst>
                </a:gridCol>
                <a:gridCol w="1665819">
                  <a:extLst>
                    <a:ext uri="{9D8B030D-6E8A-4147-A177-3AD203B41FA5}">
                      <a16:colId xmlns:a16="http://schemas.microsoft.com/office/drawing/2014/main" val="3800394587"/>
                    </a:ext>
                  </a:extLst>
                </a:gridCol>
                <a:gridCol w="1665819">
                  <a:extLst>
                    <a:ext uri="{9D8B030D-6E8A-4147-A177-3AD203B41FA5}">
                      <a16:colId xmlns:a16="http://schemas.microsoft.com/office/drawing/2014/main" val="688223144"/>
                    </a:ext>
                  </a:extLst>
                </a:gridCol>
                <a:gridCol w="1665819">
                  <a:extLst>
                    <a:ext uri="{9D8B030D-6E8A-4147-A177-3AD203B41FA5}">
                      <a16:colId xmlns:a16="http://schemas.microsoft.com/office/drawing/2014/main" val="1805650641"/>
                    </a:ext>
                  </a:extLst>
                </a:gridCol>
              </a:tblGrid>
              <a:tr h="475362">
                <a:tc>
                  <a:txBody>
                    <a:bodyPr/>
                    <a:lstStyle/>
                    <a:p>
                      <a:pPr algn="ctr"/>
                      <a:r>
                        <a:rPr lang="en-US" sz="2400" dirty="0"/>
                        <a:t>Feature</a:t>
                      </a:r>
                      <a:endParaRPr lang="en-US" sz="2400" dirty="0">
                        <a:latin typeface="+mn-lt"/>
                      </a:endParaRPr>
                    </a:p>
                  </a:txBody>
                  <a:tcPr/>
                </a:tc>
                <a:tc>
                  <a:txBody>
                    <a:bodyPr/>
                    <a:lstStyle/>
                    <a:p>
                      <a:pPr algn="ctr"/>
                      <a:r>
                        <a:rPr lang="en-US" sz="2400" dirty="0"/>
                        <a:t>Conceptual</a:t>
                      </a:r>
                      <a:endParaRPr lang="en-US" sz="2400" dirty="0">
                        <a:latin typeface="+mn-lt"/>
                      </a:endParaRPr>
                    </a:p>
                  </a:txBody>
                  <a:tcPr/>
                </a:tc>
                <a:tc>
                  <a:txBody>
                    <a:bodyPr/>
                    <a:lstStyle/>
                    <a:p>
                      <a:pPr algn="ctr"/>
                      <a:r>
                        <a:rPr lang="en-US" sz="2400"/>
                        <a:t>Logical</a:t>
                      </a:r>
                      <a:endParaRPr lang="en-US" sz="2400" dirty="0">
                        <a:latin typeface="+mn-lt"/>
                      </a:endParaRPr>
                    </a:p>
                  </a:txBody>
                  <a:tcPr/>
                </a:tc>
                <a:tc>
                  <a:txBody>
                    <a:bodyPr/>
                    <a:lstStyle/>
                    <a:p>
                      <a:pPr algn="ctr"/>
                      <a:r>
                        <a:rPr lang="en-US" sz="2400"/>
                        <a:t>Physical</a:t>
                      </a:r>
                      <a:endParaRPr lang="en-US" sz="2400" dirty="0">
                        <a:latin typeface="+mn-lt"/>
                      </a:endParaRPr>
                    </a:p>
                  </a:txBody>
                  <a:tcPr/>
                </a:tc>
                <a:extLst>
                  <a:ext uri="{0D108BD9-81ED-4DB2-BD59-A6C34878D82A}">
                    <a16:rowId xmlns:a16="http://schemas.microsoft.com/office/drawing/2014/main" val="3472235763"/>
                  </a:ext>
                </a:extLst>
              </a:tr>
              <a:tr h="475362">
                <a:tc>
                  <a:txBody>
                    <a:bodyPr/>
                    <a:lstStyle/>
                    <a:p>
                      <a:pPr algn="ctr"/>
                      <a:r>
                        <a:rPr lang="en-US" sz="2400" dirty="0"/>
                        <a:t>Entity</a:t>
                      </a:r>
                      <a:endParaRPr lang="en-US" sz="2400" dirty="0">
                        <a:latin typeface="+mn-lt"/>
                      </a:endParaRPr>
                    </a:p>
                  </a:txBody>
                  <a:tcPr/>
                </a:tc>
                <a:tc>
                  <a:txBody>
                    <a:bodyPr/>
                    <a:lstStyle/>
                    <a:p>
                      <a:pPr algn="ctr"/>
                      <a:r>
                        <a:rPr lang="en-US" sz="2400" dirty="0">
                          <a:latin typeface="+mn-lt"/>
                        </a:rPr>
                        <a:t>o</a:t>
                      </a:r>
                    </a:p>
                  </a:txBody>
                  <a:tcPr/>
                </a:tc>
                <a:tc>
                  <a:txBody>
                    <a:bodyPr/>
                    <a:lstStyle/>
                    <a:p>
                      <a:pPr algn="ctr"/>
                      <a:r>
                        <a:rPr lang="en-US" sz="2400" dirty="0">
                          <a:latin typeface="+mn-lt"/>
                        </a:rPr>
                        <a:t>o</a:t>
                      </a:r>
                    </a:p>
                  </a:txBody>
                  <a:tcPr/>
                </a:tc>
                <a:tc>
                  <a:txBody>
                    <a:bodyPr/>
                    <a:lstStyle/>
                    <a:p>
                      <a:pPr algn="ctr"/>
                      <a:endParaRPr lang="en-US" sz="2400" dirty="0">
                        <a:latin typeface="+mn-lt"/>
                      </a:endParaRPr>
                    </a:p>
                  </a:txBody>
                  <a:tcPr/>
                </a:tc>
                <a:extLst>
                  <a:ext uri="{0D108BD9-81ED-4DB2-BD59-A6C34878D82A}">
                    <a16:rowId xmlns:a16="http://schemas.microsoft.com/office/drawing/2014/main" val="3589629659"/>
                  </a:ext>
                </a:extLst>
              </a:tr>
              <a:tr h="475362">
                <a:tc>
                  <a:txBody>
                    <a:bodyPr/>
                    <a:lstStyle/>
                    <a:p>
                      <a:pPr algn="ctr"/>
                      <a:r>
                        <a:rPr lang="en-US" sz="2400"/>
                        <a:t>Entity Relationship</a:t>
                      </a:r>
                      <a:endParaRPr lang="en-US" sz="2400" dirty="0">
                        <a:latin typeface="+mn-lt"/>
                      </a:endParaRPr>
                    </a:p>
                  </a:txBody>
                  <a:tcPr/>
                </a:tc>
                <a:tc>
                  <a:txBody>
                    <a:bodyPr/>
                    <a:lstStyle/>
                    <a:p>
                      <a:pPr algn="ctr"/>
                      <a:r>
                        <a:rPr lang="en-US" sz="2400" dirty="0">
                          <a:latin typeface="+mn-lt"/>
                        </a:rPr>
                        <a:t>o</a:t>
                      </a:r>
                    </a:p>
                  </a:txBody>
                  <a:tcPr/>
                </a:tc>
                <a:tc>
                  <a:txBody>
                    <a:bodyPr/>
                    <a:lstStyle/>
                    <a:p>
                      <a:pPr algn="ctr"/>
                      <a:r>
                        <a:rPr lang="en-US" sz="2400" dirty="0">
                          <a:latin typeface="+mn-lt"/>
                        </a:rPr>
                        <a:t>o</a:t>
                      </a:r>
                    </a:p>
                  </a:txBody>
                  <a:tcPr/>
                </a:tc>
                <a:tc>
                  <a:txBody>
                    <a:bodyPr/>
                    <a:lstStyle/>
                    <a:p>
                      <a:pPr algn="ctr"/>
                      <a:endParaRPr lang="en-US" sz="2400">
                        <a:latin typeface="+mn-lt"/>
                      </a:endParaRPr>
                    </a:p>
                  </a:txBody>
                  <a:tcPr/>
                </a:tc>
                <a:extLst>
                  <a:ext uri="{0D108BD9-81ED-4DB2-BD59-A6C34878D82A}">
                    <a16:rowId xmlns:a16="http://schemas.microsoft.com/office/drawing/2014/main" val="527259579"/>
                  </a:ext>
                </a:extLst>
              </a:tr>
              <a:tr h="475362">
                <a:tc>
                  <a:txBody>
                    <a:bodyPr/>
                    <a:lstStyle/>
                    <a:p>
                      <a:pPr algn="ctr"/>
                      <a:r>
                        <a:rPr lang="en-US" sz="2400"/>
                        <a:t>Attributes </a:t>
                      </a:r>
                      <a:endParaRPr lang="en-US" sz="2400" dirty="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tc>
                  <a:txBody>
                    <a:bodyPr/>
                    <a:lstStyle/>
                    <a:p>
                      <a:pPr algn="ctr"/>
                      <a:endParaRPr lang="en-US" sz="2400" dirty="0">
                        <a:latin typeface="+mn-lt"/>
                      </a:endParaRPr>
                    </a:p>
                  </a:txBody>
                  <a:tcPr/>
                </a:tc>
                <a:extLst>
                  <a:ext uri="{0D108BD9-81ED-4DB2-BD59-A6C34878D82A}">
                    <a16:rowId xmlns:a16="http://schemas.microsoft.com/office/drawing/2014/main" val="590265953"/>
                  </a:ext>
                </a:extLst>
              </a:tr>
              <a:tr h="475362">
                <a:tc>
                  <a:txBody>
                    <a:bodyPr/>
                    <a:lstStyle/>
                    <a:p>
                      <a:pPr algn="ctr"/>
                      <a:r>
                        <a:rPr lang="en-US" sz="2400"/>
                        <a:t>Primary Key</a:t>
                      </a:r>
                      <a:endParaRPr lang="en-US" sz="2400" dirty="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tc>
                  <a:txBody>
                    <a:bodyPr/>
                    <a:lstStyle/>
                    <a:p>
                      <a:pPr algn="ctr"/>
                      <a:r>
                        <a:rPr lang="en-US" sz="2400" dirty="0">
                          <a:latin typeface="+mn-lt"/>
                        </a:rPr>
                        <a:t>o</a:t>
                      </a:r>
                    </a:p>
                  </a:txBody>
                  <a:tcPr/>
                </a:tc>
                <a:extLst>
                  <a:ext uri="{0D108BD9-81ED-4DB2-BD59-A6C34878D82A}">
                    <a16:rowId xmlns:a16="http://schemas.microsoft.com/office/drawing/2014/main" val="141870348"/>
                  </a:ext>
                </a:extLst>
              </a:tr>
              <a:tr h="475362">
                <a:tc>
                  <a:txBody>
                    <a:bodyPr/>
                    <a:lstStyle/>
                    <a:p>
                      <a:pPr algn="ctr"/>
                      <a:r>
                        <a:rPr lang="en-US" sz="2400" dirty="0"/>
                        <a:t>Foreign Key</a:t>
                      </a:r>
                      <a:endParaRPr lang="en-US" sz="2400" dirty="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tc>
                  <a:txBody>
                    <a:bodyPr/>
                    <a:lstStyle/>
                    <a:p>
                      <a:pPr algn="ctr"/>
                      <a:r>
                        <a:rPr lang="en-US" sz="2400" dirty="0">
                          <a:latin typeface="+mn-lt"/>
                        </a:rPr>
                        <a:t>o</a:t>
                      </a:r>
                    </a:p>
                  </a:txBody>
                  <a:tcPr/>
                </a:tc>
                <a:extLst>
                  <a:ext uri="{0D108BD9-81ED-4DB2-BD59-A6C34878D82A}">
                    <a16:rowId xmlns:a16="http://schemas.microsoft.com/office/drawing/2014/main" val="692175919"/>
                  </a:ext>
                </a:extLst>
              </a:tr>
              <a:tr h="475362">
                <a:tc>
                  <a:txBody>
                    <a:bodyPr/>
                    <a:lstStyle/>
                    <a:p>
                      <a:pPr algn="ctr"/>
                      <a:r>
                        <a:rPr lang="en-US" sz="2400"/>
                        <a:t>Table </a:t>
                      </a:r>
                      <a:endParaRPr lang="en-US" sz="2400" dirty="0">
                        <a:latin typeface="+mn-lt"/>
                      </a:endParaRPr>
                    </a:p>
                  </a:txBody>
                  <a:tcPr/>
                </a:tc>
                <a:tc>
                  <a:txBody>
                    <a:bodyPr/>
                    <a:lstStyle/>
                    <a:p>
                      <a:pPr algn="ctr"/>
                      <a:endParaRPr lang="en-US" sz="240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extLst>
                  <a:ext uri="{0D108BD9-81ED-4DB2-BD59-A6C34878D82A}">
                    <a16:rowId xmlns:a16="http://schemas.microsoft.com/office/drawing/2014/main" val="642851051"/>
                  </a:ext>
                </a:extLst>
              </a:tr>
              <a:tr h="475362">
                <a:tc>
                  <a:txBody>
                    <a:bodyPr/>
                    <a:lstStyle/>
                    <a:p>
                      <a:pPr algn="ctr"/>
                      <a:r>
                        <a:rPr lang="en-US" sz="2400"/>
                        <a:t>Column </a:t>
                      </a:r>
                      <a:endParaRPr lang="en-US" sz="2400" dirty="0">
                        <a:latin typeface="+mn-lt"/>
                      </a:endParaRPr>
                    </a:p>
                  </a:txBody>
                  <a:tcPr/>
                </a:tc>
                <a:tc>
                  <a:txBody>
                    <a:bodyPr/>
                    <a:lstStyle/>
                    <a:p>
                      <a:pPr algn="ctr"/>
                      <a:endParaRPr lang="en-US" sz="240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extLst>
                  <a:ext uri="{0D108BD9-81ED-4DB2-BD59-A6C34878D82A}">
                    <a16:rowId xmlns:a16="http://schemas.microsoft.com/office/drawing/2014/main" val="3399113884"/>
                  </a:ext>
                </a:extLst>
              </a:tr>
              <a:tr h="475362">
                <a:tc>
                  <a:txBody>
                    <a:bodyPr/>
                    <a:lstStyle/>
                    <a:p>
                      <a:pPr algn="ctr"/>
                      <a:r>
                        <a:rPr lang="en-US" sz="2400" dirty="0"/>
                        <a:t>(Column)</a:t>
                      </a:r>
                      <a:r>
                        <a:rPr lang="zh-CN" altLang="en-US" sz="2400" dirty="0"/>
                        <a:t> </a:t>
                      </a:r>
                      <a:r>
                        <a:rPr lang="en-US" altLang="zh-CN" sz="2400" dirty="0"/>
                        <a:t>Data</a:t>
                      </a:r>
                      <a:r>
                        <a:rPr lang="zh-CN" altLang="en-US" sz="2400" dirty="0"/>
                        <a:t> </a:t>
                      </a:r>
                      <a:r>
                        <a:rPr lang="en-US" altLang="zh-CN" sz="2400" dirty="0"/>
                        <a:t>Type</a:t>
                      </a:r>
                      <a:endParaRPr lang="en-US" sz="2400" dirty="0">
                        <a:latin typeface="+mn-lt"/>
                      </a:endParaRPr>
                    </a:p>
                  </a:txBody>
                  <a:tcPr/>
                </a:tc>
                <a:tc>
                  <a:txBody>
                    <a:bodyPr/>
                    <a:lstStyle/>
                    <a:p>
                      <a:pPr algn="ctr"/>
                      <a:endParaRPr lang="en-US" sz="240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extLst>
                  <a:ext uri="{0D108BD9-81ED-4DB2-BD59-A6C34878D82A}">
                    <a16:rowId xmlns:a16="http://schemas.microsoft.com/office/drawing/2014/main" val="742813376"/>
                  </a:ext>
                </a:extLst>
              </a:tr>
              <a:tr h="475362">
                <a:tc>
                  <a:txBody>
                    <a:bodyPr/>
                    <a:lstStyle/>
                    <a:p>
                      <a:pPr algn="ctr"/>
                      <a:r>
                        <a:rPr lang="en-US" sz="2400" dirty="0">
                          <a:latin typeface="+mn-lt"/>
                        </a:rPr>
                        <a:t>ER Diagram</a:t>
                      </a:r>
                    </a:p>
                  </a:txBody>
                  <a:tcPr/>
                </a:tc>
                <a:tc>
                  <a:txBody>
                    <a:bodyPr/>
                    <a:lstStyle/>
                    <a:p>
                      <a:pPr algn="ctr"/>
                      <a:r>
                        <a:rPr lang="en-US" sz="2400" dirty="0">
                          <a:latin typeface="+mn-lt"/>
                        </a:rPr>
                        <a:t>o</a:t>
                      </a:r>
                    </a:p>
                  </a:txBody>
                  <a:tcPr/>
                </a:tc>
                <a:tc>
                  <a:txBody>
                    <a:bodyPr/>
                    <a:lstStyle/>
                    <a:p>
                      <a:pPr algn="ctr"/>
                      <a:r>
                        <a:rPr lang="en-US" sz="2400" dirty="0">
                          <a:latin typeface="+mn-lt"/>
                        </a:rPr>
                        <a:t>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2400" dirty="0">
                        <a:latin typeface="+mn-lt"/>
                      </a:endParaRPr>
                    </a:p>
                  </a:txBody>
                  <a:tcPr/>
                </a:tc>
                <a:extLst>
                  <a:ext uri="{0D108BD9-81ED-4DB2-BD59-A6C34878D82A}">
                    <a16:rowId xmlns:a16="http://schemas.microsoft.com/office/drawing/2014/main" val="1071695396"/>
                  </a:ext>
                </a:extLst>
              </a:tr>
              <a:tr h="475362">
                <a:tc>
                  <a:txBody>
                    <a:bodyPr/>
                    <a:lstStyle/>
                    <a:p>
                      <a:pPr algn="ctr"/>
                      <a:r>
                        <a:rPr lang="en-US" sz="2400" dirty="0">
                          <a:latin typeface="+mn-lt"/>
                        </a:rPr>
                        <a:t>Data Structure Diagram</a:t>
                      </a:r>
                    </a:p>
                  </a:txBody>
                  <a:tcPr/>
                </a:tc>
                <a:tc>
                  <a:txBody>
                    <a:bodyPr/>
                    <a:lstStyle/>
                    <a:p>
                      <a:pPr algn="ctr"/>
                      <a:endParaRPr lang="en-US" sz="2400">
                        <a:latin typeface="+mn-lt"/>
                      </a:endParaRPr>
                    </a:p>
                  </a:txBody>
                  <a:tcPr/>
                </a:tc>
                <a:tc>
                  <a:txBody>
                    <a:bodyPr/>
                    <a:lstStyle/>
                    <a:p>
                      <a:pPr algn="ctr"/>
                      <a:endParaRPr lang="en-US" sz="2400" dirty="0">
                        <a:latin typeface="+mn-lt"/>
                      </a:endParaRPr>
                    </a:p>
                  </a:txBody>
                  <a:tcPr/>
                </a:tc>
                <a:tc>
                  <a:txBody>
                    <a:bodyPr/>
                    <a:lstStyle/>
                    <a:p>
                      <a:pPr algn="ctr"/>
                      <a:r>
                        <a:rPr lang="en-US" sz="2400" dirty="0">
                          <a:latin typeface="+mn-lt"/>
                        </a:rPr>
                        <a:t>o</a:t>
                      </a:r>
                    </a:p>
                  </a:txBody>
                  <a:tcPr/>
                </a:tc>
                <a:extLst>
                  <a:ext uri="{0D108BD9-81ED-4DB2-BD59-A6C34878D82A}">
                    <a16:rowId xmlns:a16="http://schemas.microsoft.com/office/drawing/2014/main" val="1082603739"/>
                  </a:ext>
                </a:extLst>
              </a:tr>
            </a:tbl>
          </a:graphicData>
        </a:graphic>
      </p:graphicFrame>
    </p:spTree>
    <p:extLst>
      <p:ext uri="{BB962C8B-B14F-4D97-AF65-F5344CB8AC3E}">
        <p14:creationId xmlns:p14="http://schemas.microsoft.com/office/powerpoint/2010/main" val="250043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7BDC73-ABA3-48F3-B9BD-9A66781D1510}"/>
              </a:ext>
            </a:extLst>
          </p:cNvPr>
          <p:cNvSpPr>
            <a:spLocks noGrp="1"/>
          </p:cNvSpPr>
          <p:nvPr>
            <p:ph type="sldNum" sz="quarter" idx="13"/>
          </p:nvPr>
        </p:nvSpPr>
        <p:spPr/>
        <p:txBody>
          <a:bodyPr/>
          <a:lstStyle/>
          <a:p>
            <a:fld id="{12342C3A-DD85-7843-B416-BD52AB030D59}" type="slidenum">
              <a:rPr lang="en-US" smtClean="0"/>
              <a:pPr/>
              <a:t>5</a:t>
            </a:fld>
            <a:endParaRPr lang="en-US" dirty="0"/>
          </a:p>
        </p:txBody>
      </p:sp>
      <p:sp>
        <p:nvSpPr>
          <p:cNvPr id="4" name="Title 3">
            <a:extLst>
              <a:ext uri="{FF2B5EF4-FFF2-40B4-BE49-F238E27FC236}">
                <a16:creationId xmlns:a16="http://schemas.microsoft.com/office/drawing/2014/main" id="{C2FEA51F-8CE7-48F5-9AF2-63BA2F559C48}"/>
              </a:ext>
            </a:extLst>
          </p:cNvPr>
          <p:cNvSpPr>
            <a:spLocks noGrp="1"/>
          </p:cNvSpPr>
          <p:nvPr>
            <p:ph type="title"/>
          </p:nvPr>
        </p:nvSpPr>
        <p:spPr/>
        <p:txBody>
          <a:bodyPr/>
          <a:lstStyle/>
          <a:p>
            <a:r>
              <a:rPr lang="en-US" dirty="0">
                <a:cs typeface="Calibri Light"/>
              </a:rPr>
              <a:t>Types of Data Models - 2</a:t>
            </a:r>
            <a:br>
              <a:rPr lang="en-US" dirty="0">
                <a:solidFill>
                  <a:srgbClr val="C00000"/>
                </a:solidFill>
                <a:cs typeface="Calibri Light"/>
              </a:rPr>
            </a:br>
            <a:endParaRPr lang="en-US" dirty="0"/>
          </a:p>
        </p:txBody>
      </p:sp>
      <p:pic>
        <p:nvPicPr>
          <p:cNvPr id="5" name="Picture 4">
            <a:extLst>
              <a:ext uri="{FF2B5EF4-FFF2-40B4-BE49-F238E27FC236}">
                <a16:creationId xmlns:a16="http://schemas.microsoft.com/office/drawing/2014/main" id="{8E8A25D6-5A3D-410B-8EC7-003FC76EF1BE}"/>
              </a:ext>
            </a:extLst>
          </p:cNvPr>
          <p:cNvPicPr>
            <a:picLocks noChangeAspect="1"/>
          </p:cNvPicPr>
          <p:nvPr/>
        </p:nvPicPr>
        <p:blipFill>
          <a:blip r:embed="rId2"/>
          <a:stretch>
            <a:fillRect/>
          </a:stretch>
        </p:blipFill>
        <p:spPr>
          <a:xfrm>
            <a:off x="632586" y="1191359"/>
            <a:ext cx="10050007" cy="4870501"/>
          </a:xfrm>
          <a:prstGeom prst="rect">
            <a:avLst/>
          </a:prstGeom>
        </p:spPr>
      </p:pic>
    </p:spTree>
    <p:extLst>
      <p:ext uri="{BB962C8B-B14F-4D97-AF65-F5344CB8AC3E}">
        <p14:creationId xmlns:p14="http://schemas.microsoft.com/office/powerpoint/2010/main" val="641014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C7A130-E1B3-EA35-D77A-E73EC328BABE}"/>
              </a:ext>
            </a:extLst>
          </p:cNvPr>
          <p:cNvSpPr>
            <a:spLocks noGrp="1"/>
          </p:cNvSpPr>
          <p:nvPr>
            <p:ph type="sldNum" sz="quarter" idx="13"/>
          </p:nvPr>
        </p:nvSpPr>
        <p:spPr/>
        <p:txBody>
          <a:bodyPr/>
          <a:lstStyle/>
          <a:p>
            <a:fld id="{12342C3A-DD85-7843-B416-BD52AB030D59}" type="slidenum">
              <a:rPr lang="en-US" smtClean="0"/>
              <a:pPr/>
              <a:t>6</a:t>
            </a:fld>
            <a:endParaRPr lang="en-US" dirty="0"/>
          </a:p>
        </p:txBody>
      </p:sp>
      <p:sp>
        <p:nvSpPr>
          <p:cNvPr id="3" name="Text Placeholder 2">
            <a:extLst>
              <a:ext uri="{FF2B5EF4-FFF2-40B4-BE49-F238E27FC236}">
                <a16:creationId xmlns:a16="http://schemas.microsoft.com/office/drawing/2014/main" id="{CCAE1FB0-B166-A191-DA43-182D6220EFE5}"/>
              </a:ext>
            </a:extLst>
          </p:cNvPr>
          <p:cNvSpPr>
            <a:spLocks noGrp="1"/>
          </p:cNvSpPr>
          <p:nvPr>
            <p:ph type="body" sz="quarter" idx="12"/>
          </p:nvPr>
        </p:nvSpPr>
        <p:spPr>
          <a:xfrm>
            <a:off x="302684" y="1112109"/>
            <a:ext cx="4305673" cy="1204923"/>
          </a:xfrm>
        </p:spPr>
        <p:txBody>
          <a:bodyPr/>
          <a:lstStyle/>
          <a:p>
            <a:pPr marL="285750" indent="-285750">
              <a:buFont typeface="Arial" panose="020B0604020202020204" pitchFamily="34" charset="0"/>
              <a:buChar char="•"/>
            </a:pPr>
            <a:r>
              <a:rPr lang="en-US" dirty="0"/>
              <a:t>Create a new model</a:t>
            </a:r>
          </a:p>
        </p:txBody>
      </p:sp>
      <p:sp>
        <p:nvSpPr>
          <p:cNvPr id="4" name="Title 3">
            <a:extLst>
              <a:ext uri="{FF2B5EF4-FFF2-40B4-BE49-F238E27FC236}">
                <a16:creationId xmlns:a16="http://schemas.microsoft.com/office/drawing/2014/main" id="{938B3060-0DEF-8B4A-ECC2-D45CD2CCE455}"/>
              </a:ext>
            </a:extLst>
          </p:cNvPr>
          <p:cNvSpPr>
            <a:spLocks noGrp="1"/>
          </p:cNvSpPr>
          <p:nvPr>
            <p:ph type="title"/>
          </p:nvPr>
        </p:nvSpPr>
        <p:spPr/>
        <p:txBody>
          <a:bodyPr/>
          <a:lstStyle/>
          <a:p>
            <a:r>
              <a:rPr lang="en-US" dirty="0"/>
              <a:t>Operation Tips</a:t>
            </a:r>
          </a:p>
        </p:txBody>
      </p:sp>
      <p:pic>
        <p:nvPicPr>
          <p:cNvPr id="6" name="Picture 5">
            <a:extLst>
              <a:ext uri="{FF2B5EF4-FFF2-40B4-BE49-F238E27FC236}">
                <a16:creationId xmlns:a16="http://schemas.microsoft.com/office/drawing/2014/main" id="{FDD801E3-1587-155D-442D-81C2E74BCA27}"/>
              </a:ext>
            </a:extLst>
          </p:cNvPr>
          <p:cNvPicPr>
            <a:picLocks noChangeAspect="1"/>
          </p:cNvPicPr>
          <p:nvPr/>
        </p:nvPicPr>
        <p:blipFill rotWithShape="1">
          <a:blip r:embed="rId2"/>
          <a:srcRect r="30826" b="22053"/>
          <a:stretch/>
        </p:blipFill>
        <p:spPr>
          <a:xfrm>
            <a:off x="300567" y="1581070"/>
            <a:ext cx="3500372" cy="2213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8627676-2C7C-AF54-B30B-95E6889AC165}"/>
              </a:ext>
            </a:extLst>
          </p:cNvPr>
          <p:cNvPicPr>
            <a:picLocks noChangeAspect="1"/>
          </p:cNvPicPr>
          <p:nvPr/>
        </p:nvPicPr>
        <p:blipFill>
          <a:blip r:embed="rId3"/>
          <a:stretch>
            <a:fillRect/>
          </a:stretch>
        </p:blipFill>
        <p:spPr>
          <a:xfrm>
            <a:off x="6566901" y="1688647"/>
            <a:ext cx="3739277" cy="2440272"/>
          </a:xfrm>
          <a:prstGeom prst="rect">
            <a:avLst/>
          </a:prstGeom>
        </p:spPr>
      </p:pic>
      <p:pic>
        <p:nvPicPr>
          <p:cNvPr id="10" name="Picture 9">
            <a:extLst>
              <a:ext uri="{FF2B5EF4-FFF2-40B4-BE49-F238E27FC236}">
                <a16:creationId xmlns:a16="http://schemas.microsoft.com/office/drawing/2014/main" id="{0C97B4E8-0D1D-C45B-A59D-F7182FF81F41}"/>
              </a:ext>
            </a:extLst>
          </p:cNvPr>
          <p:cNvPicPr>
            <a:picLocks noChangeAspect="1"/>
          </p:cNvPicPr>
          <p:nvPr/>
        </p:nvPicPr>
        <p:blipFill>
          <a:blip r:embed="rId4"/>
          <a:stretch>
            <a:fillRect/>
          </a:stretch>
        </p:blipFill>
        <p:spPr>
          <a:xfrm>
            <a:off x="675975" y="2842923"/>
            <a:ext cx="4305672" cy="210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9FD3486A-4DA2-678D-8387-BA4EF72B4FFD}"/>
              </a:ext>
            </a:extLst>
          </p:cNvPr>
          <p:cNvPicPr>
            <a:picLocks noChangeAspect="1"/>
          </p:cNvPicPr>
          <p:nvPr/>
        </p:nvPicPr>
        <p:blipFill>
          <a:blip r:embed="rId5"/>
          <a:stretch>
            <a:fillRect/>
          </a:stretch>
        </p:blipFill>
        <p:spPr>
          <a:xfrm>
            <a:off x="1309385" y="3893600"/>
            <a:ext cx="4098401" cy="2494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 Placeholder 2">
            <a:extLst>
              <a:ext uri="{FF2B5EF4-FFF2-40B4-BE49-F238E27FC236}">
                <a16:creationId xmlns:a16="http://schemas.microsoft.com/office/drawing/2014/main" id="{B154BD4F-700A-E970-93B8-8597CE66C01E}"/>
              </a:ext>
            </a:extLst>
          </p:cNvPr>
          <p:cNvSpPr txBox="1">
            <a:spLocks/>
          </p:cNvSpPr>
          <p:nvPr/>
        </p:nvSpPr>
        <p:spPr>
          <a:xfrm>
            <a:off x="6096000" y="1181757"/>
            <a:ext cx="4305673" cy="1204923"/>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Choose Model Type</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BAC97B4-005C-3806-C8D1-5E37C9231ACB}"/>
                  </a:ext>
                </a:extLst>
              </p14:cNvPr>
              <p14:cNvContentPartPr/>
              <p14:nvPr/>
            </p14:nvContentPartPr>
            <p14:xfrm>
              <a:off x="7724458" y="2047186"/>
              <a:ext cx="737280" cy="489600"/>
            </p14:xfrm>
          </p:contentPart>
        </mc:Choice>
        <mc:Fallback xmlns="">
          <p:pic>
            <p:nvPicPr>
              <p:cNvPr id="5" name="Ink 4">
                <a:extLst>
                  <a:ext uri="{FF2B5EF4-FFF2-40B4-BE49-F238E27FC236}">
                    <a16:creationId xmlns:a16="http://schemas.microsoft.com/office/drawing/2014/main" id="{DBAC97B4-005C-3806-C8D1-5E37C9231ACB}"/>
                  </a:ext>
                </a:extLst>
              </p:cNvPr>
              <p:cNvPicPr/>
              <p:nvPr/>
            </p:nvPicPr>
            <p:blipFill>
              <a:blip r:embed="rId7"/>
              <a:stretch>
                <a:fillRect/>
              </a:stretch>
            </p:blipFill>
            <p:spPr>
              <a:xfrm>
                <a:off x="7715458" y="2038186"/>
                <a:ext cx="754920" cy="507240"/>
              </a:xfrm>
              <a:prstGeom prst="rect">
                <a:avLst/>
              </a:prstGeom>
            </p:spPr>
          </p:pic>
        </mc:Fallback>
      </mc:AlternateContent>
    </p:spTree>
    <p:extLst>
      <p:ext uri="{BB962C8B-B14F-4D97-AF65-F5344CB8AC3E}">
        <p14:creationId xmlns:p14="http://schemas.microsoft.com/office/powerpoint/2010/main" val="12938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735D4A-A86C-498F-A61E-1E3740E808FE}"/>
              </a:ext>
            </a:extLst>
          </p:cNvPr>
          <p:cNvSpPr>
            <a:spLocks noGrp="1"/>
          </p:cNvSpPr>
          <p:nvPr>
            <p:ph type="sldNum" sz="quarter" idx="13"/>
          </p:nvPr>
        </p:nvSpPr>
        <p:spPr/>
        <p:txBody>
          <a:bodyPr/>
          <a:lstStyle/>
          <a:p>
            <a:fld id="{12342C3A-DD85-7843-B416-BD52AB030D59}" type="slidenum">
              <a:rPr lang="en-US" smtClean="0"/>
              <a:pPr/>
              <a:t>7</a:t>
            </a:fld>
            <a:endParaRPr lang="en-US" dirty="0"/>
          </a:p>
        </p:txBody>
      </p:sp>
      <p:sp>
        <p:nvSpPr>
          <p:cNvPr id="3" name="Text Placeholder 2">
            <a:extLst>
              <a:ext uri="{FF2B5EF4-FFF2-40B4-BE49-F238E27FC236}">
                <a16:creationId xmlns:a16="http://schemas.microsoft.com/office/drawing/2014/main" id="{0B011FE6-ACC1-4870-A589-8023A77E5160}"/>
              </a:ext>
            </a:extLst>
          </p:cNvPr>
          <p:cNvSpPr>
            <a:spLocks noGrp="1"/>
          </p:cNvSpPr>
          <p:nvPr>
            <p:ph type="body" sz="quarter" idx="12"/>
          </p:nvPr>
        </p:nvSpPr>
        <p:spPr/>
        <p:txBody>
          <a:bodyPr/>
          <a:lstStyle/>
          <a:p>
            <a:r>
              <a:rPr lang="en-US" sz="2400" dirty="0">
                <a:latin typeface="+mn-lt"/>
              </a:rPr>
              <a:t>Entity-Relationship Model consists of the following:</a:t>
            </a:r>
          </a:p>
          <a:p>
            <a:pPr marL="285750" indent="-285750">
              <a:buFont typeface="Arial" panose="020B0604020202020204" pitchFamily="34" charset="0"/>
              <a:buChar char="•"/>
            </a:pPr>
            <a:r>
              <a:rPr lang="en-US" sz="2400" b="1" dirty="0">
                <a:latin typeface="+mn-lt"/>
              </a:rPr>
              <a:t>Entities</a:t>
            </a:r>
            <a:r>
              <a:rPr lang="en-US" sz="2400" dirty="0">
                <a:latin typeface="+mn-lt"/>
              </a:rPr>
              <a:t>: Definable concept or object within a system</a:t>
            </a:r>
          </a:p>
          <a:p>
            <a:pPr marL="285750" indent="-285750">
              <a:buFont typeface="Arial" panose="020B0604020202020204" pitchFamily="34" charset="0"/>
              <a:buChar char="•"/>
            </a:pPr>
            <a:r>
              <a:rPr lang="en-US" sz="2400" b="1" dirty="0">
                <a:latin typeface="+mn-lt"/>
              </a:rPr>
              <a:t>Attributes</a:t>
            </a:r>
            <a:r>
              <a:rPr lang="en-US" sz="2400" dirty="0">
                <a:latin typeface="+mn-lt"/>
              </a:rPr>
              <a:t>: Characteristics of a given entity</a:t>
            </a:r>
          </a:p>
          <a:p>
            <a:pPr marL="285750" indent="-285750">
              <a:buFont typeface="Arial" panose="020B0604020202020204" pitchFamily="34" charset="0"/>
              <a:buChar char="•"/>
            </a:pPr>
            <a:r>
              <a:rPr lang="en-US" sz="2400" b="1" dirty="0">
                <a:latin typeface="+mn-lt"/>
              </a:rPr>
              <a:t>Relationships</a:t>
            </a:r>
            <a:r>
              <a:rPr lang="en-US" sz="2400" dirty="0">
                <a:latin typeface="+mn-lt"/>
              </a:rPr>
              <a:t>: Definition of how entities relate to each other</a:t>
            </a:r>
          </a:p>
        </p:txBody>
      </p:sp>
      <p:sp>
        <p:nvSpPr>
          <p:cNvPr id="4" name="Title 3">
            <a:extLst>
              <a:ext uri="{FF2B5EF4-FFF2-40B4-BE49-F238E27FC236}">
                <a16:creationId xmlns:a16="http://schemas.microsoft.com/office/drawing/2014/main" id="{FBB0AA54-E9EE-486F-B698-276863172A41}"/>
              </a:ext>
            </a:extLst>
          </p:cNvPr>
          <p:cNvSpPr>
            <a:spLocks noGrp="1"/>
          </p:cNvSpPr>
          <p:nvPr>
            <p:ph type="title"/>
          </p:nvPr>
        </p:nvSpPr>
        <p:spPr/>
        <p:txBody>
          <a:bodyPr/>
          <a:lstStyle/>
          <a:p>
            <a:r>
              <a:rPr lang="en-US" dirty="0"/>
              <a:t>The Components of ER Model</a:t>
            </a:r>
          </a:p>
        </p:txBody>
      </p:sp>
    </p:spTree>
    <p:extLst>
      <p:ext uri="{BB962C8B-B14F-4D97-AF65-F5344CB8AC3E}">
        <p14:creationId xmlns:p14="http://schemas.microsoft.com/office/powerpoint/2010/main" val="1854037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0D5F2-A928-751E-B68B-1BE1DBE66A5D}"/>
              </a:ext>
            </a:extLst>
          </p:cNvPr>
          <p:cNvSpPr>
            <a:spLocks noGrp="1"/>
          </p:cNvSpPr>
          <p:nvPr>
            <p:ph type="sldNum" sz="quarter" idx="13"/>
          </p:nvPr>
        </p:nvSpPr>
        <p:spPr/>
        <p:txBody>
          <a:bodyPr/>
          <a:lstStyle/>
          <a:p>
            <a:fld id="{12342C3A-DD85-7843-B416-BD52AB030D59}" type="slidenum">
              <a:rPr lang="en-US" smtClean="0"/>
              <a:pPr/>
              <a:t>8</a:t>
            </a:fld>
            <a:endParaRPr lang="en-US" dirty="0"/>
          </a:p>
        </p:txBody>
      </p:sp>
      <p:sp>
        <p:nvSpPr>
          <p:cNvPr id="4" name="Title 3">
            <a:extLst>
              <a:ext uri="{FF2B5EF4-FFF2-40B4-BE49-F238E27FC236}">
                <a16:creationId xmlns:a16="http://schemas.microsoft.com/office/drawing/2014/main" id="{7B86B7CA-7337-216A-8BA0-83A9AE2287BD}"/>
              </a:ext>
            </a:extLst>
          </p:cNvPr>
          <p:cNvSpPr>
            <a:spLocks noGrp="1"/>
          </p:cNvSpPr>
          <p:nvPr>
            <p:ph type="title"/>
          </p:nvPr>
        </p:nvSpPr>
        <p:spPr/>
        <p:txBody>
          <a:bodyPr/>
          <a:lstStyle/>
          <a:p>
            <a:r>
              <a:rPr lang="en-US" altLang="zh-CN" dirty="0"/>
              <a:t>Entity</a:t>
            </a:r>
            <a:endParaRPr lang="en-US" dirty="0"/>
          </a:p>
        </p:txBody>
      </p:sp>
      <p:sp>
        <p:nvSpPr>
          <p:cNvPr id="5" name="Text Placeholder 1">
            <a:extLst>
              <a:ext uri="{FF2B5EF4-FFF2-40B4-BE49-F238E27FC236}">
                <a16:creationId xmlns:a16="http://schemas.microsoft.com/office/drawing/2014/main" id="{719B1419-54FC-6AFD-483B-DC9121A5F7E6}"/>
              </a:ext>
            </a:extLst>
          </p:cNvPr>
          <p:cNvSpPr txBox="1">
            <a:spLocks/>
          </p:cNvSpPr>
          <p:nvPr/>
        </p:nvSpPr>
        <p:spPr>
          <a:xfrm>
            <a:off x="302684" y="1165903"/>
            <a:ext cx="11588749" cy="4981786"/>
          </a:xfrm>
          <a:prstGeom prst="rect">
            <a:avLst/>
          </a:prstGeom>
        </p:spPr>
        <p:txBody>
          <a:bodyPr vert="horz"/>
          <a:lstStyle>
            <a:lvl1pPr marL="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1pPr>
            <a:lvl2pPr marL="457200" indent="0" algn="l" defTabSz="457200" rtl="0" eaLnBrk="1" latinLnBrk="0" hangingPunct="1">
              <a:spcBef>
                <a:spcPts val="0"/>
              </a:spcBef>
              <a:spcAft>
                <a:spcPts val="1200"/>
              </a:spcAft>
              <a:buFontTx/>
              <a:buNone/>
              <a:defRPr sz="1600" b="0" i="0" kern="1200">
                <a:solidFill>
                  <a:schemeClr val="tx1"/>
                </a:solidFill>
                <a:latin typeface="Arial"/>
                <a:ea typeface="+mn-ea"/>
                <a:cs typeface="Arial"/>
              </a:defRPr>
            </a:lvl2pPr>
            <a:lvl3pPr marL="914400" indent="0" algn="l" defTabSz="457200" rtl="0" eaLnBrk="1" latinLnBrk="0" hangingPunct="1">
              <a:spcBef>
                <a:spcPts val="0"/>
              </a:spcBef>
              <a:spcAft>
                <a:spcPts val="1200"/>
              </a:spcAft>
              <a:buFontTx/>
              <a:buNone/>
              <a:defRPr sz="1400" b="0" i="0" kern="1200" baseline="0">
                <a:solidFill>
                  <a:schemeClr val="tx1"/>
                </a:solidFill>
                <a:latin typeface="Arial"/>
                <a:ea typeface="+mn-ea"/>
                <a:cs typeface="Arial"/>
              </a:defRPr>
            </a:lvl3pPr>
            <a:lvl4pPr marL="1371600" indent="0" algn="l" defTabSz="457200" rtl="0" eaLnBrk="1" latinLnBrk="0" hangingPunct="1">
              <a:spcBef>
                <a:spcPts val="0"/>
              </a:spcBef>
              <a:spcAft>
                <a:spcPts val="1200"/>
              </a:spcAft>
              <a:buFontTx/>
              <a:buNone/>
              <a:defRPr sz="1200" b="0" i="0" kern="1200" baseline="0">
                <a:solidFill>
                  <a:schemeClr val="tx1"/>
                </a:solidFill>
                <a:latin typeface="Arial"/>
                <a:ea typeface="+mn-ea"/>
                <a:cs typeface="Arial"/>
              </a:defRPr>
            </a:lvl4pPr>
            <a:lvl5pPr marL="1828800" indent="0" algn="l" defTabSz="457200" rtl="0" eaLnBrk="1" latinLnBrk="0" hangingPunct="1">
              <a:spcBef>
                <a:spcPts val="0"/>
              </a:spcBef>
              <a:spcAft>
                <a:spcPts val="1200"/>
              </a:spcAft>
              <a:buFontTx/>
              <a:buNone/>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An entity is an object or component of data</a:t>
            </a:r>
          </a:p>
          <a:p>
            <a:pPr marL="285750" indent="-285750">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In the model, entities represent the tables in a database</a:t>
            </a:r>
          </a:p>
          <a:p>
            <a:endParaRPr lang="en-US" dirty="0"/>
          </a:p>
        </p:txBody>
      </p:sp>
      <p:pic>
        <p:nvPicPr>
          <p:cNvPr id="6" name="Picture 5">
            <a:extLst>
              <a:ext uri="{FF2B5EF4-FFF2-40B4-BE49-F238E27FC236}">
                <a16:creationId xmlns:a16="http://schemas.microsoft.com/office/drawing/2014/main" id="{DC1DEFA9-289B-20C7-BD44-CFD89C961292}"/>
              </a:ext>
            </a:extLst>
          </p:cNvPr>
          <p:cNvPicPr>
            <a:picLocks noChangeAspect="1"/>
          </p:cNvPicPr>
          <p:nvPr/>
        </p:nvPicPr>
        <p:blipFill>
          <a:blip r:embed="rId2"/>
          <a:stretch>
            <a:fillRect/>
          </a:stretch>
        </p:blipFill>
        <p:spPr>
          <a:xfrm>
            <a:off x="3468565" y="2844809"/>
            <a:ext cx="4870939" cy="3406842"/>
          </a:xfrm>
          <a:prstGeom prst="rect">
            <a:avLst/>
          </a:prstGeom>
        </p:spPr>
      </p:pic>
      <p:grpSp>
        <p:nvGrpSpPr>
          <p:cNvPr id="12" name="Group 11">
            <a:extLst>
              <a:ext uri="{FF2B5EF4-FFF2-40B4-BE49-F238E27FC236}">
                <a16:creationId xmlns:a16="http://schemas.microsoft.com/office/drawing/2014/main" id="{0E3243D2-0709-B9E5-0087-22C6E2855DE9}"/>
              </a:ext>
            </a:extLst>
          </p:cNvPr>
          <p:cNvGrpSpPr/>
          <p:nvPr/>
        </p:nvGrpSpPr>
        <p:grpSpPr>
          <a:xfrm>
            <a:off x="3450538" y="1845226"/>
            <a:ext cx="12960" cy="360"/>
            <a:chOff x="3450538" y="1845226"/>
            <a:chExt cx="12960" cy="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427F7FA-9784-63D9-1BD6-4119EA03617B}"/>
                    </a:ext>
                  </a:extLst>
                </p14:cNvPr>
                <p14:cNvContentPartPr/>
                <p14:nvPr/>
              </p14:nvContentPartPr>
              <p14:xfrm>
                <a:off x="3461698" y="1845226"/>
                <a:ext cx="1800" cy="360"/>
              </p14:xfrm>
            </p:contentPart>
          </mc:Choice>
          <mc:Fallback xmlns="">
            <p:pic>
              <p:nvPicPr>
                <p:cNvPr id="7" name="Ink 6">
                  <a:extLst>
                    <a:ext uri="{FF2B5EF4-FFF2-40B4-BE49-F238E27FC236}">
                      <a16:creationId xmlns:a16="http://schemas.microsoft.com/office/drawing/2014/main" id="{8427F7FA-9784-63D9-1BD6-4119EA03617B}"/>
                    </a:ext>
                  </a:extLst>
                </p:cNvPr>
                <p:cNvPicPr/>
                <p:nvPr/>
              </p:nvPicPr>
              <p:blipFill>
                <a:blip r:embed="rId4"/>
                <a:stretch>
                  <a:fillRect/>
                </a:stretch>
              </p:blipFill>
              <p:spPr>
                <a:xfrm>
                  <a:off x="3452698" y="183622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68F2308-797A-E524-1FAA-751BF1C8C438}"/>
                    </a:ext>
                  </a:extLst>
                </p14:cNvPr>
                <p14:cNvContentPartPr/>
                <p14:nvPr/>
              </p14:nvContentPartPr>
              <p14:xfrm>
                <a:off x="3450538" y="1845226"/>
                <a:ext cx="360" cy="360"/>
              </p14:xfrm>
            </p:contentPart>
          </mc:Choice>
          <mc:Fallback xmlns="">
            <p:pic>
              <p:nvPicPr>
                <p:cNvPr id="8" name="Ink 7">
                  <a:extLst>
                    <a:ext uri="{FF2B5EF4-FFF2-40B4-BE49-F238E27FC236}">
                      <a16:creationId xmlns:a16="http://schemas.microsoft.com/office/drawing/2014/main" id="{C68F2308-797A-E524-1FAA-751BF1C8C438}"/>
                    </a:ext>
                  </a:extLst>
                </p:cNvPr>
                <p:cNvPicPr/>
                <p:nvPr/>
              </p:nvPicPr>
              <p:blipFill>
                <a:blip r:embed="rId6"/>
                <a:stretch>
                  <a:fillRect/>
                </a:stretch>
              </p:blipFill>
              <p:spPr>
                <a:xfrm>
                  <a:off x="3441898" y="183622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62A2914-53BD-74B9-C5A3-CE9D6E14C04E}"/>
                  </a:ext>
                </a:extLst>
              </p14:cNvPr>
              <p14:cNvContentPartPr/>
              <p14:nvPr/>
            </p14:nvContentPartPr>
            <p14:xfrm>
              <a:off x="3090538" y="1406386"/>
              <a:ext cx="360" cy="360"/>
            </p14:xfrm>
          </p:contentPart>
        </mc:Choice>
        <mc:Fallback xmlns="">
          <p:pic>
            <p:nvPicPr>
              <p:cNvPr id="9" name="Ink 8">
                <a:extLst>
                  <a:ext uri="{FF2B5EF4-FFF2-40B4-BE49-F238E27FC236}">
                    <a16:creationId xmlns:a16="http://schemas.microsoft.com/office/drawing/2014/main" id="{262A2914-53BD-74B9-C5A3-CE9D6E14C04E}"/>
                  </a:ext>
                </a:extLst>
              </p:cNvPr>
              <p:cNvPicPr/>
              <p:nvPr/>
            </p:nvPicPr>
            <p:blipFill>
              <a:blip r:embed="rId6"/>
              <a:stretch>
                <a:fillRect/>
              </a:stretch>
            </p:blipFill>
            <p:spPr>
              <a:xfrm>
                <a:off x="3081538" y="13977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B0560C4-A6B7-A6EF-0F2C-50F89FF0FB33}"/>
                  </a:ext>
                </a:extLst>
              </p14:cNvPr>
              <p14:cNvContentPartPr/>
              <p14:nvPr/>
            </p14:nvContentPartPr>
            <p14:xfrm>
              <a:off x="681058" y="1369306"/>
              <a:ext cx="18360" cy="360"/>
            </p14:xfrm>
          </p:contentPart>
        </mc:Choice>
        <mc:Fallback xmlns="">
          <p:pic>
            <p:nvPicPr>
              <p:cNvPr id="10" name="Ink 9">
                <a:extLst>
                  <a:ext uri="{FF2B5EF4-FFF2-40B4-BE49-F238E27FC236}">
                    <a16:creationId xmlns:a16="http://schemas.microsoft.com/office/drawing/2014/main" id="{CB0560C4-A6B7-A6EF-0F2C-50F89FF0FB33}"/>
                  </a:ext>
                </a:extLst>
              </p:cNvPr>
              <p:cNvPicPr/>
              <p:nvPr/>
            </p:nvPicPr>
            <p:blipFill>
              <a:blip r:embed="rId9"/>
              <a:stretch>
                <a:fillRect/>
              </a:stretch>
            </p:blipFill>
            <p:spPr>
              <a:xfrm>
                <a:off x="672058" y="1360306"/>
                <a:ext cx="36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12BE647-5BC6-91B2-FCB6-5B13B49DA1D3}"/>
                  </a:ext>
                </a:extLst>
              </p14:cNvPr>
              <p14:cNvContentPartPr/>
              <p14:nvPr/>
            </p14:nvContentPartPr>
            <p14:xfrm>
              <a:off x="628858" y="1489186"/>
              <a:ext cx="360" cy="360"/>
            </p14:xfrm>
          </p:contentPart>
        </mc:Choice>
        <mc:Fallback xmlns="">
          <p:pic>
            <p:nvPicPr>
              <p:cNvPr id="11" name="Ink 10">
                <a:extLst>
                  <a:ext uri="{FF2B5EF4-FFF2-40B4-BE49-F238E27FC236}">
                    <a16:creationId xmlns:a16="http://schemas.microsoft.com/office/drawing/2014/main" id="{D12BE647-5BC6-91B2-FCB6-5B13B49DA1D3}"/>
                  </a:ext>
                </a:extLst>
              </p:cNvPr>
              <p:cNvPicPr/>
              <p:nvPr/>
            </p:nvPicPr>
            <p:blipFill>
              <a:blip r:embed="rId6"/>
              <a:stretch>
                <a:fillRect/>
              </a:stretch>
            </p:blipFill>
            <p:spPr>
              <a:xfrm>
                <a:off x="619858" y="1480186"/>
                <a:ext cx="18000" cy="18000"/>
              </a:xfrm>
              <a:prstGeom prst="rect">
                <a:avLst/>
              </a:prstGeom>
            </p:spPr>
          </p:pic>
        </mc:Fallback>
      </mc:AlternateContent>
    </p:spTree>
    <p:extLst>
      <p:ext uri="{BB962C8B-B14F-4D97-AF65-F5344CB8AC3E}">
        <p14:creationId xmlns:p14="http://schemas.microsoft.com/office/powerpoint/2010/main" val="35850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6BAD05-EE83-414C-8AE2-85AAF840984A}"/>
              </a:ext>
            </a:extLst>
          </p:cNvPr>
          <p:cNvSpPr>
            <a:spLocks noGrp="1"/>
          </p:cNvSpPr>
          <p:nvPr>
            <p:ph type="body" sz="quarter" idx="12"/>
          </p:nvPr>
        </p:nvSpPr>
        <p:spPr/>
        <p:txBody>
          <a:bodyPr/>
          <a:lstStyle/>
          <a:p>
            <a:pPr marL="285750" indent="-285750">
              <a:buFont typeface="Arial" panose="020B0604020202020204" pitchFamily="34" charset="0"/>
              <a:buChar char="•"/>
            </a:pPr>
            <a:r>
              <a:rPr lang="en-US" sz="2000" dirty="0"/>
              <a:t>Characteristics of a given entity</a:t>
            </a:r>
          </a:p>
          <a:p>
            <a:pPr marL="285750" indent="-285750">
              <a:buFont typeface="Arial" panose="020B0604020202020204" pitchFamily="34" charset="0"/>
              <a:buChar char="•"/>
            </a:pPr>
            <a:r>
              <a:rPr lang="en-US" sz="2000" dirty="0"/>
              <a:t>Logical attributes usually correspond to physical columns in a table.</a:t>
            </a:r>
          </a:p>
          <a:p>
            <a:endParaRPr lang="en-US" dirty="0"/>
          </a:p>
        </p:txBody>
      </p:sp>
      <p:sp>
        <p:nvSpPr>
          <p:cNvPr id="3" name="Title 2">
            <a:extLst>
              <a:ext uri="{FF2B5EF4-FFF2-40B4-BE49-F238E27FC236}">
                <a16:creationId xmlns:a16="http://schemas.microsoft.com/office/drawing/2014/main" id="{6DBCCF96-0C99-417D-B581-E31D040AD547}"/>
              </a:ext>
            </a:extLst>
          </p:cNvPr>
          <p:cNvSpPr>
            <a:spLocks noGrp="1"/>
          </p:cNvSpPr>
          <p:nvPr>
            <p:ph type="title"/>
          </p:nvPr>
        </p:nvSpPr>
        <p:spPr/>
        <p:txBody>
          <a:bodyPr/>
          <a:lstStyle/>
          <a:p>
            <a:r>
              <a:rPr lang="en-US" dirty="0"/>
              <a:t>Attributes</a:t>
            </a:r>
          </a:p>
        </p:txBody>
      </p:sp>
      <p:pic>
        <p:nvPicPr>
          <p:cNvPr id="5" name="Picture 4">
            <a:extLst>
              <a:ext uri="{FF2B5EF4-FFF2-40B4-BE49-F238E27FC236}">
                <a16:creationId xmlns:a16="http://schemas.microsoft.com/office/drawing/2014/main" id="{FAF073D0-115C-4999-8BBC-883CA321AD96}"/>
              </a:ext>
            </a:extLst>
          </p:cNvPr>
          <p:cNvPicPr>
            <a:picLocks noChangeAspect="1"/>
          </p:cNvPicPr>
          <p:nvPr/>
        </p:nvPicPr>
        <p:blipFill>
          <a:blip r:embed="rId2"/>
          <a:stretch>
            <a:fillRect/>
          </a:stretch>
        </p:blipFill>
        <p:spPr>
          <a:xfrm>
            <a:off x="3468565" y="2791015"/>
            <a:ext cx="4870939" cy="340684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9EB1FF4-E2B9-211C-CAC4-AC85A54343C6}"/>
                  </a:ext>
                </a:extLst>
              </p14:cNvPr>
              <p14:cNvContentPartPr/>
              <p14:nvPr/>
            </p14:nvContentPartPr>
            <p14:xfrm>
              <a:off x="3727738" y="1737226"/>
              <a:ext cx="360" cy="360"/>
            </p14:xfrm>
          </p:contentPart>
        </mc:Choice>
        <mc:Fallback xmlns="">
          <p:pic>
            <p:nvPicPr>
              <p:cNvPr id="4" name="Ink 3">
                <a:extLst>
                  <a:ext uri="{FF2B5EF4-FFF2-40B4-BE49-F238E27FC236}">
                    <a16:creationId xmlns:a16="http://schemas.microsoft.com/office/drawing/2014/main" id="{C9EB1FF4-E2B9-211C-CAC4-AC85A54343C6}"/>
                  </a:ext>
                </a:extLst>
              </p:cNvPr>
              <p:cNvPicPr/>
              <p:nvPr/>
            </p:nvPicPr>
            <p:blipFill>
              <a:blip r:embed="rId4"/>
              <a:stretch>
                <a:fillRect/>
              </a:stretch>
            </p:blipFill>
            <p:spPr>
              <a:xfrm>
                <a:off x="3719098" y="17285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BC1D285-70A4-171C-44BC-942687AFA950}"/>
                  </a:ext>
                </a:extLst>
              </p14:cNvPr>
              <p14:cNvContentPartPr/>
              <p14:nvPr/>
            </p14:nvContentPartPr>
            <p14:xfrm>
              <a:off x="4997818" y="1624186"/>
              <a:ext cx="23400" cy="18360"/>
            </p14:xfrm>
          </p:contentPart>
        </mc:Choice>
        <mc:Fallback xmlns="">
          <p:pic>
            <p:nvPicPr>
              <p:cNvPr id="6" name="Ink 5">
                <a:extLst>
                  <a:ext uri="{FF2B5EF4-FFF2-40B4-BE49-F238E27FC236}">
                    <a16:creationId xmlns:a16="http://schemas.microsoft.com/office/drawing/2014/main" id="{ABC1D285-70A4-171C-44BC-942687AFA950}"/>
                  </a:ext>
                </a:extLst>
              </p:cNvPr>
              <p:cNvPicPr/>
              <p:nvPr/>
            </p:nvPicPr>
            <p:blipFill>
              <a:blip r:embed="rId6"/>
              <a:stretch>
                <a:fillRect/>
              </a:stretch>
            </p:blipFill>
            <p:spPr>
              <a:xfrm>
                <a:off x="4989178" y="1615546"/>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889292C-78BF-B23B-9EA3-71F25E26A8D3}"/>
                  </a:ext>
                </a:extLst>
              </p14:cNvPr>
              <p14:cNvContentPartPr/>
              <p14:nvPr/>
            </p14:nvContentPartPr>
            <p14:xfrm>
              <a:off x="5866858" y="1840906"/>
              <a:ext cx="360" cy="360"/>
            </p14:xfrm>
          </p:contentPart>
        </mc:Choice>
        <mc:Fallback xmlns="">
          <p:pic>
            <p:nvPicPr>
              <p:cNvPr id="7" name="Ink 6">
                <a:extLst>
                  <a:ext uri="{FF2B5EF4-FFF2-40B4-BE49-F238E27FC236}">
                    <a16:creationId xmlns:a16="http://schemas.microsoft.com/office/drawing/2014/main" id="{2889292C-78BF-B23B-9EA3-71F25E26A8D3}"/>
                  </a:ext>
                </a:extLst>
              </p:cNvPr>
              <p:cNvPicPr/>
              <p:nvPr/>
            </p:nvPicPr>
            <p:blipFill>
              <a:blip r:embed="rId4"/>
              <a:stretch>
                <a:fillRect/>
              </a:stretch>
            </p:blipFill>
            <p:spPr>
              <a:xfrm>
                <a:off x="5857858" y="18319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D710ED7-084D-8A58-FC8D-07749985D604}"/>
                  </a:ext>
                </a:extLst>
              </p14:cNvPr>
              <p14:cNvContentPartPr/>
              <p14:nvPr/>
            </p14:nvContentPartPr>
            <p14:xfrm>
              <a:off x="7592338" y="1580266"/>
              <a:ext cx="360" cy="360"/>
            </p14:xfrm>
          </p:contentPart>
        </mc:Choice>
        <mc:Fallback xmlns="">
          <p:pic>
            <p:nvPicPr>
              <p:cNvPr id="8" name="Ink 7">
                <a:extLst>
                  <a:ext uri="{FF2B5EF4-FFF2-40B4-BE49-F238E27FC236}">
                    <a16:creationId xmlns:a16="http://schemas.microsoft.com/office/drawing/2014/main" id="{1D710ED7-084D-8A58-FC8D-07749985D604}"/>
                  </a:ext>
                </a:extLst>
              </p:cNvPr>
              <p:cNvPicPr/>
              <p:nvPr/>
            </p:nvPicPr>
            <p:blipFill>
              <a:blip r:embed="rId4"/>
              <a:stretch>
                <a:fillRect/>
              </a:stretch>
            </p:blipFill>
            <p:spPr>
              <a:xfrm>
                <a:off x="7583338" y="1571626"/>
                <a:ext cx="18000" cy="18000"/>
              </a:xfrm>
              <a:prstGeom prst="rect">
                <a:avLst/>
              </a:prstGeom>
            </p:spPr>
          </p:pic>
        </mc:Fallback>
      </mc:AlternateContent>
    </p:spTree>
    <p:extLst>
      <p:ext uri="{BB962C8B-B14F-4D97-AF65-F5344CB8AC3E}">
        <p14:creationId xmlns:p14="http://schemas.microsoft.com/office/powerpoint/2010/main" val="3734751686"/>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Stevens-PowerPoint-TPL-2021-10-STD</Template>
  <TotalTime>16497</TotalTime>
  <Words>856</Words>
  <Application>Microsoft Office PowerPoint</Application>
  <PresentationFormat>Widescreen</PresentationFormat>
  <Paragraphs>213</Paragraphs>
  <Slides>23</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23</vt:i4>
      </vt:variant>
    </vt:vector>
  </HeadingPairs>
  <TitlesOfParts>
    <vt:vector size="37" baseType="lpstr">
      <vt:lpstr>Arial</vt:lpstr>
      <vt:lpstr>Calibri</vt:lpstr>
      <vt:lpstr>Century Gothic</vt:lpstr>
      <vt:lpstr>Source Sans Pro</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Database Development Life Cycle  </vt:lpstr>
      <vt:lpstr>Entity-Relationship Modeling / Diagram</vt:lpstr>
      <vt:lpstr>Types of Data Models - 1 </vt:lpstr>
      <vt:lpstr>Types of Data Models - 2 </vt:lpstr>
      <vt:lpstr>Operation Tips</vt:lpstr>
      <vt:lpstr>The Components of ER Model</vt:lpstr>
      <vt:lpstr>Entity</vt:lpstr>
      <vt:lpstr>Attributes</vt:lpstr>
      <vt:lpstr>Operation Tips</vt:lpstr>
      <vt:lpstr>Operation Tips</vt:lpstr>
      <vt:lpstr>Primary Key and Non-Keys</vt:lpstr>
      <vt:lpstr>Primary Key</vt:lpstr>
      <vt:lpstr>Foreign Key</vt:lpstr>
      <vt:lpstr>Relationship Type in Erwin</vt:lpstr>
      <vt:lpstr>Data Modeling Notations</vt:lpstr>
      <vt:lpstr>Operation Tips</vt:lpstr>
      <vt:lpstr>Data Modeling Notations (IE) – Relationship</vt:lpstr>
      <vt:lpstr>Data Modeling Notations (IE) – Relationship</vt:lpstr>
      <vt:lpstr>Operation Tips</vt:lpstr>
      <vt:lpstr>Sample Data</vt:lpstr>
      <vt:lpstr>ER Diagram Sample:</vt:lpstr>
      <vt:lpstr>ER Diagram Sample: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Jujun</dc:creator>
  <cp:lastModifiedBy>Jujun Huang</cp:lastModifiedBy>
  <cp:revision>465</cp:revision>
  <dcterms:created xsi:type="dcterms:W3CDTF">2021-02-10T01:49:36Z</dcterms:created>
  <dcterms:modified xsi:type="dcterms:W3CDTF">2022-09-09T15:27:51Z</dcterms:modified>
</cp:coreProperties>
</file>